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9" r:id="rId3"/>
    <p:sldId id="283" r:id="rId4"/>
    <p:sldId id="265" r:id="rId5"/>
    <p:sldId id="266" r:id="rId6"/>
    <p:sldId id="267" r:id="rId7"/>
    <p:sldId id="262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2406" autoAdjust="0"/>
  </p:normalViewPr>
  <p:slideViewPr>
    <p:cSldViewPr snapToGrid="0">
      <p:cViewPr varScale="1">
        <p:scale>
          <a:sx n="89" d="100"/>
          <a:sy n="89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CE9-D513-47B0-A2D4-16F1FCF0D939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1170E-BD72-4AE4-80B0-C8155656E2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7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4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11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61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19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9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0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F4B9C47-D015-4F49-8C41-4131E2E78462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53119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170E-BD72-4AE4-80B0-C8155656E26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01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984ED2D-4D12-4F0B-B28F-ABDCB07FFEC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9031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170E-BD72-4AE4-80B0-C8155656E26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8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64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19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8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9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9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2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5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72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1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97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6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7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6FE3-BA85-49FF-8190-C19D57EB8A6F}" type="datetimeFigureOut">
              <a:rPr lang="el-GR" smtClean="0"/>
              <a:t>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F721-B7D3-4C71-98B3-E5B72C387A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11" Type="http://schemas.openxmlformats.org/officeDocument/2006/relationships/image" Target="../media/image400.png"/><Relationship Id="rId5" Type="http://schemas.openxmlformats.org/officeDocument/2006/relationships/image" Target="../media/image420.png"/><Relationship Id="rId10" Type="http://schemas.openxmlformats.org/officeDocument/2006/relationships/image" Target="../media/image330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5" Type="http://schemas.openxmlformats.org/officeDocument/2006/relationships/image" Target="../media/image1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29.png"/><Relationship Id="rId10" Type="http://schemas.openxmlformats.org/officeDocument/2006/relationships/image" Target="../media/image19.jpeg"/><Relationship Id="rId4" Type="http://schemas.openxmlformats.org/officeDocument/2006/relationships/image" Target="../media/image28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gif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2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Attosecond</a:t>
            </a:r>
            <a:r>
              <a:rPr lang="en-US" b="1" dirty="0" smtClean="0"/>
              <a:t> spectroscopy : Accessing ionization dynamics through a </a:t>
            </a:r>
            <a:r>
              <a:rPr lang="en-US" b="1" dirty="0" err="1" smtClean="0"/>
              <a:t>Fano</a:t>
            </a:r>
            <a:r>
              <a:rPr lang="en-US" b="1" dirty="0" smtClean="0"/>
              <a:t> resonance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3589"/>
            <a:ext cx="9144000" cy="1655763"/>
          </a:xfrm>
        </p:spPr>
        <p:txBody>
          <a:bodyPr/>
          <a:lstStyle/>
          <a:p>
            <a:r>
              <a:rPr lang="fr-FR" dirty="0" smtClean="0"/>
              <a:t>ATTO group</a:t>
            </a:r>
          </a:p>
          <a:p>
            <a:r>
              <a:rPr lang="fr-FR" dirty="0"/>
              <a:t>Christina </a:t>
            </a:r>
            <a:r>
              <a:rPr lang="fr-FR" dirty="0" err="1"/>
              <a:t>Alexandridi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Thesis</a:t>
            </a:r>
            <a:r>
              <a:rPr lang="fr-FR" dirty="0" smtClean="0"/>
              <a:t> </a:t>
            </a:r>
            <a:r>
              <a:rPr lang="fr-FR" dirty="0" err="1" smtClean="0"/>
              <a:t>director</a:t>
            </a:r>
            <a:r>
              <a:rPr lang="fr-FR" dirty="0" smtClean="0"/>
              <a:t> : Pascal </a:t>
            </a:r>
            <a:r>
              <a:rPr lang="fr-FR" dirty="0" err="1" smtClean="0"/>
              <a:t>Salieres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021791" y="6033689"/>
            <a:ext cx="1747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Attolab</a:t>
            </a:r>
            <a:r>
              <a:rPr lang="en-US" dirty="0" smtClean="0"/>
              <a:t> meeting </a:t>
            </a:r>
            <a:endParaRPr lang="en-US" dirty="0"/>
          </a:p>
          <a:p>
            <a:pPr algn="ctr"/>
            <a:r>
              <a:rPr lang="en-US" dirty="0"/>
              <a:t>0</a:t>
            </a:r>
            <a:r>
              <a:rPr lang="en-US" dirty="0" smtClean="0"/>
              <a:t>2/12/2016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1700463" cy="138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6" y="336429"/>
            <a:ext cx="1732548" cy="71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-1"/>
          <a:stretch/>
        </p:blipFill>
        <p:spPr>
          <a:xfrm>
            <a:off x="3577390" y="87380"/>
            <a:ext cx="1937557" cy="1002225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3" y="6309114"/>
            <a:ext cx="2743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51" y="103235"/>
            <a:ext cx="2200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48" t="25955" r="53321" b="9029"/>
          <a:stretch/>
        </p:blipFill>
        <p:spPr>
          <a:xfrm>
            <a:off x="1883390" y="1596788"/>
            <a:ext cx="3807725" cy="4954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36" t="27747" r="28694" b="8493"/>
          <a:stretch/>
        </p:blipFill>
        <p:spPr>
          <a:xfrm>
            <a:off x="1869743" y="1733266"/>
            <a:ext cx="6823882" cy="4858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05736" y="3106119"/>
                <a:ext cx="1846018" cy="797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Γ=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(77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=8.2meV</a:t>
                </a:r>
                <a:endParaRPr lang="el-GR" dirty="0"/>
              </a:p>
              <a:p>
                <a:r>
                  <a:rPr lang="en-US" dirty="0" smtClean="0"/>
                  <a:t>q=-2.58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736" y="3106119"/>
                <a:ext cx="1846018" cy="797654"/>
              </a:xfrm>
              <a:prstGeom prst="rect">
                <a:avLst/>
              </a:prstGeom>
              <a:blipFill rotWithShape="0">
                <a:blip r:embed="rId4"/>
                <a:stretch>
                  <a:fillRect l="-2640" r="-2640"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378218" y="2101516"/>
            <a:ext cx="2111058" cy="802105"/>
            <a:chOff x="9561098" y="2101516"/>
            <a:chExt cx="2111058" cy="80210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7" t="24730" r="23735" b="1862"/>
            <a:stretch/>
          </p:blipFill>
          <p:spPr bwMode="auto">
            <a:xfrm rot="5400000" flipH="1" flipV="1">
              <a:off x="10215574" y="1447040"/>
              <a:ext cx="802105" cy="211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1325984" y="2379958"/>
              <a:ext cx="247815" cy="481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0630402" y="2263126"/>
              <a:ext cx="0" cy="3283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125144" y="4895177"/>
            <a:ext cx="3578608" cy="400110"/>
            <a:chOff x="7125144" y="4895177"/>
            <a:chExt cx="3578608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7125144" y="4895177"/>
              <a:ext cx="3578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Coherent</a:t>
              </a:r>
              <a:r>
                <a:rPr lang="fr-F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fr-FR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excit</a:t>
              </a:r>
              <a:r>
                <a:rPr lang="en-US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ation</a:t>
              </a:r>
              <a:r>
                <a: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of 2e- EWP</a:t>
              </a:r>
              <a:endParaRPr lang="el-GR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60528" y="4939861"/>
              <a:ext cx="3517622" cy="355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234" y="1761979"/>
            <a:ext cx="1925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Tunable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IR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b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DAZZLER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8740" y="74274"/>
            <a:ext cx="10998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Coherent excitation of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en-US" b="1" dirty="0" smtClean="0"/>
              <a:t>2s2p and sp3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b="1" dirty="0" smtClean="0"/>
              <a:t>He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68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838" y="1325564"/>
            <a:ext cx="5493421" cy="4958585"/>
            <a:chOff x="261836" y="1325563"/>
            <a:chExt cx="5493420" cy="49585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4" t="7710" r="39623" b="6907"/>
            <a:stretch/>
          </p:blipFill>
          <p:spPr>
            <a:xfrm>
              <a:off x="631166" y="1325563"/>
              <a:ext cx="5124090" cy="45892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434862" y="3140015"/>
              <a:ext cx="1762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Del</a:t>
              </a:r>
              <a:r>
                <a:rPr lang="en-US" dirty="0"/>
                <a:t>ay XUV-IR [fs]</a:t>
              </a: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2264" y="5914817"/>
              <a:ext cx="2001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Photon energy [eV]</a:t>
              </a:r>
              <a:endParaRPr lang="el-GR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98981" y="105320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H39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63491" y="105320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SB40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97547" y="105548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H41</a:t>
            </a:r>
            <a:endParaRPr lang="el-GR" b="1" dirty="0"/>
          </a:p>
        </p:txBody>
      </p:sp>
      <p:sp>
        <p:nvSpPr>
          <p:cNvPr id="20" name="Rectangle 19"/>
          <p:cNvSpPr/>
          <p:nvPr/>
        </p:nvSpPr>
        <p:spPr>
          <a:xfrm>
            <a:off x="122812" y="1168071"/>
            <a:ext cx="12192000" cy="546799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safas</a:t>
            </a:r>
            <a:endParaRPr lang="fr-FR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1728" y="6370180"/>
            <a:ext cx="2743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28394" y="816465"/>
            <a:ext cx="1269757" cy="5740300"/>
            <a:chOff x="1453503" y="1147627"/>
            <a:chExt cx="1178797" cy="5913257"/>
          </a:xfrm>
        </p:grpSpPr>
        <p:grpSp>
          <p:nvGrpSpPr>
            <p:cNvPr id="18" name="Group 17"/>
            <p:cNvGrpSpPr/>
            <p:nvPr/>
          </p:nvGrpSpPr>
          <p:grpSpPr>
            <a:xfrm>
              <a:off x="1453503" y="1147627"/>
              <a:ext cx="1178797" cy="5913257"/>
              <a:chOff x="1462019" y="740223"/>
              <a:chExt cx="994578" cy="55439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74" t="9850" r="73074" b="37484"/>
              <a:stretch/>
            </p:blipFill>
            <p:spPr>
              <a:xfrm>
                <a:off x="1462020" y="740223"/>
                <a:ext cx="994577" cy="5543925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462019" y="740223"/>
                <a:ext cx="994578" cy="5543925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748417" y="1333049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SB40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4303" y="1570598"/>
            <a:ext cx="6990625" cy="4986166"/>
            <a:chOff x="4494303" y="1502356"/>
            <a:chExt cx="6990625" cy="4986166"/>
          </a:xfrm>
        </p:grpSpPr>
        <p:grpSp>
          <p:nvGrpSpPr>
            <p:cNvPr id="44" name="Group 43"/>
            <p:cNvGrpSpPr/>
            <p:nvPr/>
          </p:nvGrpSpPr>
          <p:grpSpPr>
            <a:xfrm>
              <a:off x="4494303" y="1502356"/>
              <a:ext cx="6990625" cy="4986166"/>
              <a:chOff x="4704355" y="928650"/>
              <a:chExt cx="6990625" cy="498616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704355" y="928650"/>
                <a:ext cx="6990625" cy="4986166"/>
                <a:chOff x="4419161" y="1352206"/>
                <a:chExt cx="6858487" cy="5244074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419161" y="1352206"/>
                  <a:ext cx="6858487" cy="5244074"/>
                  <a:chOff x="3618160" y="1385022"/>
                  <a:chExt cx="6858487" cy="524407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618160" y="1385022"/>
                    <a:ext cx="6858487" cy="2807078"/>
                    <a:chOff x="3646750" y="1398968"/>
                    <a:chExt cx="6858487" cy="2807078"/>
                  </a:xfrm>
                </p:grpSpPr>
                <p:pic>
                  <p:nvPicPr>
                    <p:cNvPr id="4" name="Picture 3"/>
                    <p:cNvPicPr/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048" t="8973" r="8565" b="47063"/>
                    <a:stretch/>
                  </p:blipFill>
                  <p:spPr bwMode="auto">
                    <a:xfrm>
                      <a:off x="3646750" y="1398968"/>
                      <a:ext cx="6858487" cy="2807078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10424682" y="3710867"/>
                      <a:ext cx="55503" cy="2237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pic>
                <p:nvPicPr>
                  <p:cNvPr id="5" name="Picture 4"/>
                  <p:cNvPicPr/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27" t="53240" r="9361" b="3156"/>
                  <a:stretch/>
                </p:blipFill>
                <p:spPr bwMode="auto">
                  <a:xfrm>
                    <a:off x="3620022" y="3983946"/>
                    <a:ext cx="6804660" cy="264515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2" name="Group 1"/>
                <p:cNvGrpSpPr/>
                <p:nvPr/>
              </p:nvGrpSpPr>
              <p:grpSpPr>
                <a:xfrm>
                  <a:off x="10389168" y="1624862"/>
                  <a:ext cx="657552" cy="377707"/>
                  <a:chOff x="9487296" y="1624862"/>
                  <a:chExt cx="657552" cy="377707"/>
                </a:xfrm>
              </p:grpSpPr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9487296" y="1633237"/>
                    <a:ext cx="6575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SB40</a:t>
                    </a:r>
                    <a:endParaRPr lang="el-GR" b="1" dirty="0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9487296" y="1624862"/>
                    <a:ext cx="612941" cy="377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0389168" y="4054233"/>
                  <a:ext cx="657552" cy="377707"/>
                  <a:chOff x="9487296" y="1624862"/>
                  <a:chExt cx="657552" cy="377707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9487296" y="1633237"/>
                    <a:ext cx="6575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SB40</a:t>
                    </a:r>
                    <a:endParaRPr lang="el-GR" b="1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9487296" y="1624862"/>
                    <a:ext cx="612941" cy="37770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6437551" y="5344613"/>
                  <a:ext cx="77457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2s2p</a:t>
                  </a:r>
                  <a:endPara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8752921" y="1419047"/>
                <a:ext cx="84584" cy="4070286"/>
              </a:xfrm>
              <a:prstGeom prst="rect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717661" y="4234255"/>
                <a:ext cx="8290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sp3+</a:t>
                </a:r>
                <a:endParaRPr lang="el-GR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460311" y="1998922"/>
              <a:ext cx="84584" cy="4070286"/>
            </a:xfrm>
            <a:prstGeom prst="rect">
              <a:avLst/>
            </a:prstGeom>
            <a:solidFill>
              <a:schemeClr val="bg2">
                <a:lumMod val="7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62979" y="3762940"/>
            <a:ext cx="3016406" cy="430887"/>
            <a:chOff x="9004112" y="5145443"/>
            <a:chExt cx="3016406" cy="430887"/>
          </a:xfrm>
        </p:grpSpPr>
        <p:sp>
          <p:nvSpPr>
            <p:cNvPr id="40" name="Rectangle 39"/>
            <p:cNvSpPr/>
            <p:nvPr/>
          </p:nvSpPr>
          <p:spPr>
            <a:xfrm>
              <a:off x="9004112" y="5152216"/>
              <a:ext cx="2958321" cy="424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48513" y="5145443"/>
              <a:ext cx="28720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Signature of 2e- EWP </a:t>
              </a:r>
              <a:endParaRPr lang="el-GR" sz="2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1152084" y="-185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Coherent excitation of </a:t>
            </a:r>
            <a:r>
              <a:rPr lang="fr-FR" sz="3600" dirty="0" err="1" smtClean="0"/>
              <a:t>both</a:t>
            </a:r>
            <a:r>
              <a:rPr lang="fr-FR" sz="3600" dirty="0" smtClean="0"/>
              <a:t> </a:t>
            </a:r>
            <a:r>
              <a:rPr lang="en-US" sz="3600" b="1" dirty="0" smtClean="0"/>
              <a:t>2s2p and sp3</a:t>
            </a:r>
            <a:r>
              <a:rPr lang="en-US" sz="3600" b="1" dirty="0"/>
              <a:t>+</a:t>
            </a:r>
            <a:r>
              <a:rPr lang="en-US" sz="3600" dirty="0"/>
              <a:t> </a:t>
            </a:r>
            <a:r>
              <a:rPr lang="en-US" sz="3600" dirty="0" smtClean="0"/>
              <a:t>in </a:t>
            </a:r>
            <a:r>
              <a:rPr lang="en-US" sz="3600" b="1" dirty="0" smtClean="0"/>
              <a:t>He</a:t>
            </a:r>
            <a:endParaRPr lang="fr-FR" sz="36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336886" y="3661493"/>
            <a:ext cx="1659762" cy="337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Del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ay XUV-IR [fs]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2084" y="6490580"/>
            <a:ext cx="1906369" cy="32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Photon energy [eV]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6682" y="2502391"/>
            <a:ext cx="207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Spectrometer resolution=150meV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9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/>
      <p:bldP spid="4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/>
              <a:t>12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1590845" y="1721814"/>
            <a:ext cx="5533421" cy="4841060"/>
            <a:chOff x="1111850" y="1506363"/>
            <a:chExt cx="5533421" cy="484106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89854" y="2774105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>
              <a:off x="1929358" y="5227580"/>
              <a:ext cx="1391770" cy="4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929359" y="5245461"/>
              <a:ext cx="1391770" cy="128845"/>
            </a:xfrm>
            <a:prstGeom prst="rect">
              <a:avLst/>
            </a:prstGeom>
            <a:gradFill flip="none" rotWithShape="1">
              <a:gsLst>
                <a:gs pos="97000">
                  <a:schemeClr val="bg2">
                    <a:lumMod val="90000"/>
                  </a:schemeClr>
                </a:gs>
                <a:gs pos="47000">
                  <a:schemeClr val="accent3">
                    <a:lumMod val="89000"/>
                    <a:alpha val="45000"/>
                  </a:schemeClr>
                </a:gs>
                <a:gs pos="82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4000">
                  <a:schemeClr val="accent3">
                    <a:lumMod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31768" y="1506363"/>
              <a:ext cx="5513503" cy="4841060"/>
              <a:chOff x="3901188" y="1323344"/>
              <a:chExt cx="5513503" cy="4841060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4636696" y="5981447"/>
                <a:ext cx="1051771" cy="3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4924615" y="3411576"/>
                <a:ext cx="73291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H="1" flipV="1">
                <a:off x="4636696" y="1611376"/>
                <a:ext cx="3666" cy="436836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5644695" y="5795072"/>
                    <a:ext cx="15434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/>
                      <a:t>|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Ne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]3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dirty="0"/>
                              <m:t> </m:t>
                            </m:r>
                          </m:e>
                        </m:d>
                      </m:oMath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2" name="ZoneText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4695" y="5795072"/>
                    <a:ext cx="154349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557" t="-119672" r="-32016" b="-1836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ZoneTexte 47"/>
              <p:cNvSpPr txBox="1"/>
              <p:nvPr/>
            </p:nvSpPr>
            <p:spPr>
              <a:xfrm>
                <a:off x="4206010" y="5759767"/>
                <a:ext cx="786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0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3901188" y="1323344"/>
                <a:ext cx="770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 </a:t>
                </a:r>
                <a:r>
                  <a:rPr lang="fr-FR" dirty="0" smtClean="0"/>
                  <a:t>[eV]</a:t>
                </a:r>
                <a:endParaRPr lang="fr-FR" dirty="0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 rot="16200000">
                <a:off x="5433343" y="4084462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8009AF"/>
                    </a:solidFill>
                  </a:rPr>
                  <a:t>H15</a:t>
                </a:r>
                <a:endParaRPr lang="fr-FR" b="1" dirty="0">
                  <a:solidFill>
                    <a:srgbClr val="8009AF"/>
                  </a:solidFill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 rot="16200000">
                <a:off x="4651553" y="2729398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8009AF"/>
                    </a:solidFill>
                  </a:rPr>
                  <a:t>H17</a:t>
                </a:r>
                <a:endParaRPr lang="fr-FR" b="1" dirty="0">
                  <a:solidFill>
                    <a:srgbClr val="8009AF"/>
                  </a:solidFill>
                </a:endParaRPr>
              </a:p>
            </p:txBody>
          </p:sp>
          <p:sp>
            <p:nvSpPr>
              <p:cNvPr id="45" name="Flèche vers le haut 44"/>
              <p:cNvSpPr/>
              <p:nvPr/>
            </p:nvSpPr>
            <p:spPr>
              <a:xfrm flipV="1">
                <a:off x="5369271" y="2147078"/>
                <a:ext cx="127119" cy="616425"/>
              </a:xfrm>
              <a:prstGeom prst="upArrow">
                <a:avLst>
                  <a:gd name="adj1" fmla="val 50000"/>
                  <a:gd name="adj2" fmla="val 155087"/>
                </a:avLst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378571" y="2763794"/>
                <a:ext cx="477684" cy="616425"/>
                <a:chOff x="1829247" y="2891712"/>
                <a:chExt cx="477684" cy="616425"/>
              </a:xfrm>
            </p:grpSpPr>
            <p:sp>
              <p:nvSpPr>
                <p:cNvPr id="46" name="Flèche vers le haut 45"/>
                <p:cNvSpPr/>
                <p:nvPr/>
              </p:nvSpPr>
              <p:spPr>
                <a:xfrm>
                  <a:off x="1829247" y="2891712"/>
                  <a:ext cx="127119" cy="616425"/>
                </a:xfrm>
                <a:prstGeom prst="upArrow">
                  <a:avLst>
                    <a:gd name="adj1" fmla="val 50000"/>
                    <a:gd name="adj2" fmla="val 155087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 rot="16200000">
                  <a:off x="1934553" y="2988622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rgbClr val="FF0000"/>
                      </a:solidFill>
                    </a:rPr>
                    <a:t>IR</a:t>
                  </a:r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622578" y="4863586"/>
                <a:ext cx="1391770" cy="48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4622579" y="4881467"/>
                <a:ext cx="1391770" cy="128845"/>
              </a:xfrm>
              <a:prstGeom prst="rect">
                <a:avLst/>
              </a:prstGeom>
              <a:gradFill flip="none" rotWithShape="1">
                <a:gsLst>
                  <a:gs pos="97000">
                    <a:schemeClr val="bg2">
                      <a:lumMod val="90000"/>
                    </a:schemeClr>
                  </a:gs>
                  <a:gs pos="47000">
                    <a:schemeClr val="accent3">
                      <a:lumMod val="89000"/>
                      <a:alpha val="45000"/>
                    </a:schemeClr>
                  </a:gs>
                  <a:gs pos="82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4000">
                    <a:schemeClr val="accent3">
                      <a:lumMod val="7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5118509" y="2763503"/>
                <a:ext cx="280862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979376" y="2144769"/>
                <a:ext cx="678149" cy="581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941297" y="2434084"/>
                <a:ext cx="828675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036157" y="1931687"/>
                <a:ext cx="828675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757139" y="2540737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SB16</a:t>
                </a:r>
                <a:endParaRPr lang="fr-FR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ZoneTexte 32"/>
                  <p:cNvSpPr txBox="1"/>
                  <p:nvPr/>
                </p:nvSpPr>
                <p:spPr>
                  <a:xfrm>
                    <a:off x="5639142" y="1990029"/>
                    <a:ext cx="13394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 smtClean="0"/>
                      <a:t>|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oMath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5" name="ZoneText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9142" y="1990029"/>
                    <a:ext cx="133940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110" t="-119672" r="-37443" b="-1836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Flèche vers le haut 54"/>
              <p:cNvSpPr/>
              <p:nvPr/>
            </p:nvSpPr>
            <p:spPr>
              <a:xfrm>
                <a:off x="5401888" y="3428128"/>
                <a:ext cx="137845" cy="2581379"/>
              </a:xfrm>
              <a:prstGeom prst="upArrow">
                <a:avLst>
                  <a:gd name="adj1" fmla="val 50000"/>
                  <a:gd name="adj2" fmla="val 155087"/>
                </a:avLst>
              </a:prstGeom>
              <a:solidFill>
                <a:srgbClr val="8009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lèche vers le haut 55"/>
              <p:cNvSpPr/>
              <p:nvPr/>
            </p:nvSpPr>
            <p:spPr>
              <a:xfrm>
                <a:off x="5153226" y="2145914"/>
                <a:ext cx="143699" cy="3872312"/>
              </a:xfrm>
              <a:prstGeom prst="upArrow">
                <a:avLst>
                  <a:gd name="adj1" fmla="val 50000"/>
                  <a:gd name="adj2" fmla="val 155087"/>
                </a:avLst>
              </a:prstGeom>
              <a:solidFill>
                <a:srgbClr val="8009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29855" y="5101051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15.76</a:t>
              </a:r>
              <a:endParaRPr lang="fr-FR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1850" y="217304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26.6</a:t>
              </a:r>
              <a:endParaRPr lang="fr-FR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6841" y="485390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15.94</a:t>
              </a:r>
              <a:endParaRPr lang="fr-FR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388388" y="4988285"/>
              <a:ext cx="4585" cy="4113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469404" y="4982385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S-O=180 </a:t>
              </a:r>
              <a:r>
                <a:rPr lang="en-US" dirty="0" err="1" smtClean="0"/>
                <a:t>meV</a:t>
              </a:r>
              <a:endParaRPr lang="fr-FR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12233" y="528435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J=1/2</a:t>
              </a:r>
              <a:endParaRPr lang="fr-FR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21375" y="478498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J=3/2</a:t>
              </a:r>
              <a:endParaRPr lang="fr-FR" sz="1400" dirty="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52074" y="340579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" name="Title 1"/>
          <p:cNvSpPr txBox="1">
            <a:spLocks/>
          </p:cNvSpPr>
          <p:nvPr/>
        </p:nvSpPr>
        <p:spPr>
          <a:xfrm>
            <a:off x="806789" y="1808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Scattering phase of </a:t>
            </a:r>
            <a:r>
              <a:rPr lang="en-US" b="1" dirty="0" err="1" smtClean="0"/>
              <a:t>Ar</a:t>
            </a:r>
            <a:r>
              <a:rPr lang="en-US" dirty="0" smtClean="0"/>
              <a:t> </a:t>
            </a:r>
            <a:r>
              <a:rPr lang="x-none" b="1" dirty="0" smtClean="0"/>
              <a:t>3s</a:t>
            </a:r>
            <a:r>
              <a:rPr lang="x-none" b="1" baseline="30000" dirty="0" smtClean="0"/>
              <a:t>1</a:t>
            </a:r>
            <a:r>
              <a:rPr lang="x-none" b="1" dirty="0" smtClean="0"/>
              <a:t>3p</a:t>
            </a:r>
            <a:r>
              <a:rPr lang="x-none" b="1" baseline="30000" dirty="0" smtClean="0"/>
              <a:t>6</a:t>
            </a:r>
            <a:r>
              <a:rPr lang="x-none" b="1" dirty="0" smtClean="0"/>
              <a:t>4p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8" name="Group 27"/>
          <p:cNvGrpSpPr/>
          <p:nvPr/>
        </p:nvGrpSpPr>
        <p:grpSpPr>
          <a:xfrm>
            <a:off x="7701951" y="1374567"/>
            <a:ext cx="3806634" cy="3867943"/>
            <a:chOff x="7620718" y="1228001"/>
            <a:chExt cx="3806634" cy="3867943"/>
          </a:xfrm>
        </p:grpSpPr>
        <p:grpSp>
          <p:nvGrpSpPr>
            <p:cNvPr id="23" name="Group 22"/>
            <p:cNvGrpSpPr/>
            <p:nvPr/>
          </p:nvGrpSpPr>
          <p:grpSpPr>
            <a:xfrm>
              <a:off x="7620718" y="1228001"/>
              <a:ext cx="3806634" cy="3867943"/>
              <a:chOff x="7458957" y="1265506"/>
              <a:chExt cx="4317879" cy="43242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458957" y="1265506"/>
                <a:ext cx="4317879" cy="4324251"/>
                <a:chOff x="7477475" y="1323581"/>
                <a:chExt cx="4317879" cy="4324251"/>
              </a:xfrm>
            </p:grpSpPr>
            <p:sp>
              <p:nvSpPr>
                <p:cNvPr id="51" name="ZoneTexte 7"/>
                <p:cNvSpPr txBox="1"/>
                <p:nvPr/>
              </p:nvSpPr>
              <p:spPr>
                <a:xfrm>
                  <a:off x="9558717" y="1323581"/>
                  <a:ext cx="2236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/>
                    <a:t>Chan </a:t>
                  </a:r>
                  <a:r>
                    <a:rPr lang="fr-FR" sz="1400" i="1" dirty="0"/>
                    <a:t>et al</a:t>
                  </a:r>
                  <a:r>
                    <a:rPr lang="fr-FR" sz="1400" dirty="0"/>
                    <a:t>., 1992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7477475" y="1434011"/>
                  <a:ext cx="3684899" cy="4213821"/>
                  <a:chOff x="7477475" y="1434011"/>
                  <a:chExt cx="3684899" cy="421382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ZoneTexte 56"/>
                      <p:cNvSpPr txBox="1"/>
                      <p:nvPr/>
                    </p:nvSpPr>
                    <p:spPr>
                      <a:xfrm>
                        <a:off x="10272703" y="5224767"/>
                        <a:ext cx="690574" cy="4230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fr-FR" sz="2200" i="1" baseline="-25000">
                                  <a:latin typeface="Cambria Math"/>
                                  <a:ea typeface="Cambria Math"/>
                                </a:rPr>
                                <m:t>𝑎𝑏𝑠</m:t>
                              </m:r>
                            </m:oMath>
                          </m:oMathPara>
                        </a14:m>
                        <a:endParaRPr lang="fr-FR" sz="2200" baseline="-25000" dirty="0"/>
                      </a:p>
                    </p:txBody>
                  </p:sp>
                </mc:Choice>
                <mc:Fallback xmlns="">
                  <p:sp>
                    <p:nvSpPr>
                      <p:cNvPr id="43" name="ZoneTexte 5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72703" y="5224767"/>
                        <a:ext cx="690574" cy="423065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 r="-1000" b="-1774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4" name="Connecteur droit avec flèche 64"/>
                  <p:cNvCxnSpPr/>
                  <p:nvPr/>
                </p:nvCxnSpPr>
                <p:spPr>
                  <a:xfrm flipH="1">
                    <a:off x="7683522" y="5148638"/>
                    <a:ext cx="3187358" cy="16441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l="49659" t="50832" r="30957" b="14792"/>
                  <a:stretch/>
                </p:blipFill>
                <p:spPr>
                  <a:xfrm rot="5400000" flipH="1" flipV="1">
                    <a:off x="7647502" y="1518810"/>
                    <a:ext cx="3344846" cy="3684899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7477475" y="1434011"/>
                    <a:ext cx="888603" cy="13282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939615" y="2543239"/>
                    <a:ext cx="50488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9615" y="2543239"/>
                    <a:ext cx="504882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10658517" y="2703966"/>
                <a:ext cx="281098" cy="53865"/>
              </a:xfrm>
              <a:prstGeom prst="rect">
                <a:avLst/>
              </a:prstGeom>
              <a:solidFill>
                <a:srgbClr val="F187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9089409" y="2279458"/>
              <a:ext cx="0" cy="328388"/>
            </a:xfrm>
            <a:prstGeom prst="straightConnector1">
              <a:avLst/>
            </a:prstGeom>
            <a:ln w="38100">
              <a:solidFill>
                <a:srgbClr val="F39BA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95183" y="2923666"/>
                <a:ext cx="2001510" cy="797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(8.6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=76meV</a:t>
                </a:r>
              </a:p>
              <a:p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83" y="2923666"/>
                <a:ext cx="2001510" cy="797654"/>
              </a:xfrm>
              <a:prstGeom prst="rect">
                <a:avLst/>
              </a:prstGeom>
              <a:blipFill rotWithShape="0">
                <a:blip r:embed="rId11"/>
                <a:stretch>
                  <a:fillRect l="-2432" r="-2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536770" y="3876398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q=-0.25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8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6"/>
    </mc:Choice>
    <mc:Fallback xmlns="">
      <p:transition spd="slow" advTm="43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30105" y="949749"/>
            <a:ext cx="6364209" cy="4748040"/>
            <a:chOff x="-644023" y="760355"/>
            <a:chExt cx="6956465" cy="5374958"/>
          </a:xfrm>
        </p:grpSpPr>
        <p:grpSp>
          <p:nvGrpSpPr>
            <p:cNvPr id="17" name="Group 16"/>
            <p:cNvGrpSpPr/>
            <p:nvPr/>
          </p:nvGrpSpPr>
          <p:grpSpPr>
            <a:xfrm>
              <a:off x="-644023" y="760355"/>
              <a:ext cx="6956465" cy="5374958"/>
              <a:chOff x="191069" y="365124"/>
              <a:chExt cx="6956465" cy="5374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381"/>
              <a:stretch/>
            </p:blipFill>
            <p:spPr>
              <a:xfrm>
                <a:off x="191069" y="365124"/>
                <a:ext cx="1269242" cy="537495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1" r="30048"/>
              <a:stretch/>
            </p:blipFill>
            <p:spPr>
              <a:xfrm>
                <a:off x="1460311" y="365125"/>
                <a:ext cx="5687223" cy="5374957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 rot="16200000">
              <a:off x="-764190" y="3105015"/>
              <a:ext cx="187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Del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ay XUV-IR [fs]</a:t>
              </a:r>
              <a:endParaRPr lang="el-GR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8739" y="5765980"/>
              <a:ext cx="208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Photon energy [eV]</a:t>
              </a:r>
              <a:endParaRPr lang="el-GR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89" y="-174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Scattering phase of </a:t>
            </a:r>
            <a:r>
              <a:rPr lang="en-US" b="1" dirty="0" err="1" smtClean="0"/>
              <a:t>Ar</a:t>
            </a:r>
            <a:r>
              <a:rPr lang="en-US" dirty="0" smtClean="0"/>
              <a:t> </a:t>
            </a:r>
            <a:r>
              <a:rPr lang="x-none" b="1" dirty="0" smtClean="0"/>
              <a:t>3s</a:t>
            </a:r>
            <a:r>
              <a:rPr lang="x-none" b="1" baseline="30000" dirty="0" smtClean="0"/>
              <a:t>1</a:t>
            </a:r>
            <a:r>
              <a:rPr lang="x-none" b="1" dirty="0" smtClean="0"/>
              <a:t>3p</a:t>
            </a:r>
            <a:r>
              <a:rPr lang="x-none" b="1" baseline="30000" dirty="0" smtClean="0"/>
              <a:t>6</a:t>
            </a:r>
            <a:r>
              <a:rPr lang="x-none" b="1" dirty="0" smtClean="0"/>
              <a:t>4p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2689882" y="101832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H19</a:t>
            </a:r>
            <a:endParaRPr lang="fr-FR" b="1" dirty="0"/>
          </a:p>
        </p:txBody>
      </p:sp>
      <p:sp>
        <p:nvSpPr>
          <p:cNvPr id="39" name="Rectangle 38"/>
          <p:cNvSpPr/>
          <p:nvPr/>
        </p:nvSpPr>
        <p:spPr>
          <a:xfrm>
            <a:off x="2458039" y="1315291"/>
            <a:ext cx="481309" cy="4056242"/>
          </a:xfrm>
          <a:prstGeom prst="rect">
            <a:avLst/>
          </a:prstGeom>
          <a:noFill/>
          <a:ln w="508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Box 43"/>
          <p:cNvSpPr txBox="1"/>
          <p:nvPr/>
        </p:nvSpPr>
        <p:spPr>
          <a:xfrm>
            <a:off x="1455430" y="10092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H17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>
            <a:off x="1343507" y="1342937"/>
            <a:ext cx="451881" cy="4028596"/>
          </a:xfrm>
          <a:prstGeom prst="rect">
            <a:avLst/>
          </a:prstGeom>
          <a:noFill/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1728" y="6370180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8242711" y="1167192"/>
            <a:ext cx="3485565" cy="2504424"/>
            <a:chOff x="8242711" y="1167192"/>
            <a:chExt cx="3485565" cy="2504424"/>
          </a:xfrm>
        </p:grpSpPr>
        <p:grpSp>
          <p:nvGrpSpPr>
            <p:cNvPr id="100" name="Group 99"/>
            <p:cNvGrpSpPr/>
            <p:nvPr/>
          </p:nvGrpSpPr>
          <p:grpSpPr>
            <a:xfrm>
              <a:off x="8242711" y="1167192"/>
              <a:ext cx="3485565" cy="2504424"/>
              <a:chOff x="8210812" y="1167192"/>
              <a:chExt cx="3485565" cy="250442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8210812" y="1167192"/>
                <a:ext cx="3485565" cy="2504424"/>
                <a:chOff x="8210812" y="1167192"/>
                <a:chExt cx="3485565" cy="2504424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8210812" y="1167192"/>
                  <a:ext cx="3485565" cy="2504424"/>
                  <a:chOff x="7788623" y="974651"/>
                  <a:chExt cx="3485565" cy="2504424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7788623" y="974651"/>
                    <a:ext cx="3485565" cy="2504424"/>
                    <a:chOff x="7788623" y="974651"/>
                    <a:chExt cx="3485565" cy="2504424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8441799" y="1150396"/>
                      <a:ext cx="2832389" cy="2267604"/>
                      <a:chOff x="8266933" y="2326234"/>
                      <a:chExt cx="2832389" cy="2267604"/>
                    </a:xfrm>
                  </p:grpSpPr>
                  <p:grpSp>
                    <p:nvGrpSpPr>
                      <p:cNvPr id="19" name="Groupe 41"/>
                      <p:cNvGrpSpPr/>
                      <p:nvPr/>
                    </p:nvGrpSpPr>
                    <p:grpSpPr>
                      <a:xfrm>
                        <a:off x="8266933" y="2326234"/>
                        <a:ext cx="2832389" cy="1929050"/>
                        <a:chOff x="8778753" y="4353405"/>
                        <a:chExt cx="2832389" cy="1929049"/>
                      </a:xfrm>
                    </p:grpSpPr>
                    <p:grpSp>
                      <p:nvGrpSpPr>
                        <p:cNvPr id="20" name="Groupe 36"/>
                        <p:cNvGrpSpPr/>
                        <p:nvPr/>
                      </p:nvGrpSpPr>
                      <p:grpSpPr>
                        <a:xfrm>
                          <a:off x="8778753" y="4353405"/>
                          <a:ext cx="2832389" cy="1929049"/>
                          <a:chOff x="8564278" y="4498815"/>
                          <a:chExt cx="2832389" cy="1929049"/>
                        </a:xfrm>
                      </p:grpSpPr>
                      <p:grpSp>
                        <p:nvGrpSpPr>
                          <p:cNvPr id="22" name="Groupe 30"/>
                          <p:cNvGrpSpPr/>
                          <p:nvPr/>
                        </p:nvGrpSpPr>
                        <p:grpSpPr>
                          <a:xfrm>
                            <a:off x="8564278" y="4498815"/>
                            <a:ext cx="2832389" cy="1896168"/>
                            <a:chOff x="8276863" y="4382863"/>
                            <a:chExt cx="2832389" cy="1896168"/>
                          </a:xfrm>
                        </p:grpSpPr>
                        <p:grpSp>
                          <p:nvGrpSpPr>
                            <p:cNvPr id="26" name="Groupe 25"/>
                            <p:cNvGrpSpPr/>
                            <p:nvPr/>
                          </p:nvGrpSpPr>
                          <p:grpSpPr>
                            <a:xfrm>
                              <a:off x="8545559" y="4382863"/>
                              <a:ext cx="2112107" cy="1862123"/>
                              <a:chOff x="8545559" y="4382859"/>
                              <a:chExt cx="2112107" cy="1862123"/>
                            </a:xfrm>
                          </p:grpSpPr>
                          <p:pic>
                            <p:nvPicPr>
                              <p:cNvPr id="28" name="Image 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45559" y="4382859"/>
                                <a:ext cx="2112107" cy="186212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cxnSp>
                            <p:nvCxnSpPr>
                              <p:cNvPr id="31" name="Connecteur droit avec flèche 22"/>
                              <p:cNvCxnSpPr/>
                              <p:nvPr/>
                            </p:nvCxnSpPr>
                            <p:spPr>
                              <a:xfrm flipV="1">
                                <a:off x="9407544" y="4828688"/>
                                <a:ext cx="367214" cy="24194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rgbClr val="0000FF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Connecteur droit avec flèche 23"/>
                              <p:cNvCxnSpPr/>
                              <p:nvPr/>
                            </p:nvCxnSpPr>
                            <p:spPr>
                              <a:xfrm flipV="1">
                                <a:off x="9028340" y="5473559"/>
                                <a:ext cx="331602" cy="21669"/>
                              </a:xfrm>
                              <a:prstGeom prst="straightConnector1">
                                <a:avLst/>
                              </a:prstGeom>
                              <a:ln w="1905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7" name="Rectangle 26"/>
                            <p:cNvSpPr/>
                            <p:nvPr/>
                          </p:nvSpPr>
                          <p:spPr>
                            <a:xfrm>
                              <a:off x="8276863" y="6096468"/>
                              <a:ext cx="2832389" cy="182563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23" name="ZoneTexte 32"/>
                          <p:cNvSpPr txBox="1"/>
                          <p:nvPr/>
                        </p:nvSpPr>
                        <p:spPr>
                          <a:xfrm>
                            <a:off x="9694959" y="6150865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dirty="0" smtClean="0"/>
                              <a:t>30</a:t>
                            </a:r>
                            <a:endParaRPr lang="en-US" sz="1200" dirty="0"/>
                          </a:p>
                        </p:txBody>
                      </p:sp>
                    </p:grpSp>
                    <p:sp>
                      <p:nvSpPr>
                        <p:cNvPr id="21" name="ZoneTexte 39"/>
                        <p:cNvSpPr txBox="1"/>
                        <p:nvPr/>
                      </p:nvSpPr>
                      <p:spPr>
                        <a:xfrm>
                          <a:off x="10721025" y="4659699"/>
                          <a:ext cx="562975" cy="369332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/>
                            <a:t>H19</a:t>
                          </a:r>
                        </a:p>
                      </p:txBody>
                    </p:sp>
                  </p:grp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8761239" y="4255284"/>
                        <a:ext cx="187262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Photon energy [eV]</a:t>
                        </a:r>
                        <a:endParaRPr lang="el-GR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7788623" y="974651"/>
                      <a:ext cx="3367546" cy="2504424"/>
                      <a:chOff x="7801388" y="988000"/>
                      <a:chExt cx="3367546" cy="2504424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>
                      <a:xfrm>
                        <a:off x="7801388" y="988000"/>
                        <a:ext cx="3367546" cy="2504424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C000"/>
                        </a:solidFill>
                        <a:prstDash val="lg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10169844" y="2156211"/>
                        <a:ext cx="88036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180meV</a:t>
                        </a:r>
                        <a:endParaRPr lang="fr-FR" sz="1600" dirty="0"/>
                      </a:p>
                    </p:txBody>
                  </p:sp>
                </p:grpSp>
              </p:grpSp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9452170" y="2342288"/>
                    <a:ext cx="462070" cy="346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8235451" y="1197202"/>
                  <a:ext cx="14635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C000"/>
                      </a:solidFill>
                    </a:rPr>
                    <a:t>Non resonant</a:t>
                  </a:r>
                  <a:endParaRPr lang="el-GR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917838" y="2281927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669900"/>
                      </a:solidFill>
                    </a:rPr>
                    <a:t>J=1/2</a:t>
                  </a:r>
                  <a:endParaRPr lang="el-GR" dirty="0">
                    <a:solidFill>
                      <a:srgbClr val="669900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9246562" y="1580602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J=3/2</a:t>
                  </a:r>
                  <a:endParaRPr lang="el-GR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8505185" y="2652804"/>
                <a:ext cx="671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total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9" name="Connecteur droit avec flèche 23"/>
            <p:cNvCxnSpPr/>
            <p:nvPr/>
          </p:nvCxnSpPr>
          <p:spPr>
            <a:xfrm flipV="1">
              <a:off x="9305479" y="2788448"/>
              <a:ext cx="331602" cy="216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133735" y="3801332"/>
            <a:ext cx="4524651" cy="2899632"/>
            <a:chOff x="7133735" y="3801332"/>
            <a:chExt cx="4524651" cy="2899632"/>
          </a:xfrm>
        </p:grpSpPr>
        <p:grpSp>
          <p:nvGrpSpPr>
            <p:cNvPr id="75" name="Group 74"/>
            <p:cNvGrpSpPr/>
            <p:nvPr/>
          </p:nvGrpSpPr>
          <p:grpSpPr>
            <a:xfrm>
              <a:off x="7133735" y="3801332"/>
              <a:ext cx="4524651" cy="2899632"/>
              <a:chOff x="7133735" y="3801332"/>
              <a:chExt cx="4524651" cy="289963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166363" y="3801332"/>
                <a:ext cx="4492023" cy="2899632"/>
                <a:chOff x="7166363" y="3801332"/>
                <a:chExt cx="4492023" cy="2899632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7166363" y="3801332"/>
                  <a:ext cx="4492023" cy="2899632"/>
                  <a:chOff x="7166363" y="3801332"/>
                  <a:chExt cx="4492023" cy="2899632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8284284" y="3801332"/>
                    <a:ext cx="3374102" cy="2850319"/>
                    <a:chOff x="7009969" y="3861661"/>
                    <a:chExt cx="3374102" cy="2850319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7009969" y="3861661"/>
                      <a:ext cx="3202892" cy="2850319"/>
                      <a:chOff x="8548320" y="3949339"/>
                      <a:chExt cx="3202892" cy="2850319"/>
                    </a:xfrm>
                  </p:grpSpPr>
                  <p:pic>
                    <p:nvPicPr>
                      <p:cNvPr id="18" name="Image 4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97" t="54157" r="33060" b="2306"/>
                      <a:stretch/>
                    </p:blipFill>
                    <p:spPr>
                      <a:xfrm>
                        <a:off x="8548320" y="3949339"/>
                        <a:ext cx="3156558" cy="279330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>
                        <a:off x="9001612" y="6461104"/>
                        <a:ext cx="2749600" cy="338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Photon energy [eV]</a:t>
                        </a:r>
                        <a:endParaRPr lang="el-GR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54" name="ZoneTexte 32"/>
                      <p:cNvSpPr txBox="1"/>
                      <p:nvPr/>
                    </p:nvSpPr>
                    <p:spPr>
                      <a:xfrm>
                        <a:off x="8772222" y="6297553"/>
                        <a:ext cx="458780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26.2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55" name="ZoneTexte 32"/>
                      <p:cNvSpPr txBox="1"/>
                      <p:nvPr/>
                    </p:nvSpPr>
                    <p:spPr>
                      <a:xfrm>
                        <a:off x="10482853" y="6298716"/>
                        <a:ext cx="458780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26.7</a:t>
                        </a:r>
                        <a:endParaRPr lang="en-US" sz="1200" dirty="0"/>
                      </a:p>
                    </p:txBody>
                  </p:sp>
                </p:grp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9349843" y="3861661"/>
                      <a:ext cx="1034228" cy="10861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pic>
                <p:nvPicPr>
                  <p:cNvPr id="61" name="Image 43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772" t="55768" r="11177" b="31558"/>
                  <a:stretch/>
                </p:blipFill>
                <p:spPr>
                  <a:xfrm>
                    <a:off x="7381162" y="4026407"/>
                    <a:ext cx="2077263" cy="667563"/>
                  </a:xfrm>
                  <a:prstGeom prst="rect">
                    <a:avLst/>
                  </a:prstGeom>
                </p:spPr>
              </p:pic>
              <p:sp>
                <p:nvSpPr>
                  <p:cNvPr id="64" name="Rectangle 63"/>
                  <p:cNvSpPr/>
                  <p:nvPr/>
                </p:nvSpPr>
                <p:spPr>
                  <a:xfrm>
                    <a:off x="7166363" y="3861661"/>
                    <a:ext cx="4431650" cy="2839303"/>
                  </a:xfrm>
                  <a:prstGeom prst="rect">
                    <a:avLst/>
                  </a:prstGeom>
                  <a:noFill/>
                  <a:ln w="50800">
                    <a:solidFill>
                      <a:srgbClr val="FF0000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0677597" y="4100543"/>
                    <a:ext cx="588181" cy="382296"/>
                    <a:chOff x="10677597" y="4100543"/>
                    <a:chExt cx="588181" cy="382296"/>
                  </a:xfrm>
                </p:grpSpPr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10701200" y="4113507"/>
                      <a:ext cx="5645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H17</a:t>
                      </a:r>
                      <a:endParaRPr lang="fr-FR" b="1" dirty="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10677597" y="4100543"/>
                      <a:ext cx="559542" cy="37166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72" name="Rectangle 71"/>
                <p:cNvSpPr/>
                <p:nvPr/>
              </p:nvSpPr>
              <p:spPr>
                <a:xfrm>
                  <a:off x="7336465" y="3977910"/>
                  <a:ext cx="2158409" cy="8619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7133735" y="3869553"/>
                <a:ext cx="1070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resonant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02" name="Connecteur droit avec flèche 22"/>
            <p:cNvCxnSpPr/>
            <p:nvPr/>
          </p:nvCxnSpPr>
          <p:spPr>
            <a:xfrm flipV="1">
              <a:off x="9328941" y="4849080"/>
              <a:ext cx="546599" cy="1041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23"/>
            <p:cNvCxnSpPr/>
            <p:nvPr/>
          </p:nvCxnSpPr>
          <p:spPr>
            <a:xfrm flipV="1">
              <a:off x="8949737" y="5480168"/>
              <a:ext cx="331602" cy="2167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8252110" y="5328457"/>
              <a:ext cx="697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9900"/>
                  </a:solidFill>
                </a:rPr>
                <a:t>J=1/2</a:t>
              </a:r>
              <a:endParaRPr lang="el-GR" dirty="0">
                <a:solidFill>
                  <a:srgbClr val="6699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580834" y="4627132"/>
              <a:ext cx="697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J=3/2</a:t>
              </a:r>
              <a:endParaRPr lang="el-GR" dirty="0">
                <a:solidFill>
                  <a:srgbClr val="0000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39457" y="5699334"/>
              <a:ext cx="671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total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Connecteur droit avec flèche 23"/>
            <p:cNvCxnSpPr/>
            <p:nvPr/>
          </p:nvCxnSpPr>
          <p:spPr>
            <a:xfrm flipV="1">
              <a:off x="8607852" y="5834978"/>
              <a:ext cx="331602" cy="216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411705" y="6076497"/>
            <a:ext cx="4138529" cy="518139"/>
            <a:chOff x="2420876" y="5981384"/>
            <a:chExt cx="4138529" cy="518139"/>
          </a:xfrm>
        </p:grpSpPr>
        <p:sp>
          <p:nvSpPr>
            <p:cNvPr id="112" name="TextBox 111"/>
            <p:cNvSpPr txBox="1"/>
            <p:nvPr/>
          </p:nvSpPr>
          <p:spPr>
            <a:xfrm>
              <a:off x="2467210" y="5981384"/>
              <a:ext cx="409219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Complicated line shapes</a:t>
              </a:r>
              <a:endParaRPr lang="el-GR" sz="2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420876" y="5995112"/>
              <a:ext cx="3158321" cy="5044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862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52921" y="940374"/>
            <a:ext cx="6956465" cy="5374958"/>
            <a:chOff x="-644023" y="760355"/>
            <a:chExt cx="6956465" cy="5374958"/>
          </a:xfrm>
        </p:grpSpPr>
        <p:grpSp>
          <p:nvGrpSpPr>
            <p:cNvPr id="17" name="Group 16"/>
            <p:cNvGrpSpPr/>
            <p:nvPr/>
          </p:nvGrpSpPr>
          <p:grpSpPr>
            <a:xfrm>
              <a:off x="-644023" y="760355"/>
              <a:ext cx="6956465" cy="5374958"/>
              <a:chOff x="191069" y="365124"/>
              <a:chExt cx="6956465" cy="5374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381"/>
              <a:stretch/>
            </p:blipFill>
            <p:spPr>
              <a:xfrm>
                <a:off x="191069" y="365124"/>
                <a:ext cx="1269242" cy="537495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1" r="30048"/>
              <a:stretch/>
            </p:blipFill>
            <p:spPr>
              <a:xfrm>
                <a:off x="1460311" y="365125"/>
                <a:ext cx="5687223" cy="5374957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 rot="16200000">
              <a:off x="-764190" y="3105015"/>
              <a:ext cx="187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Del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ay XUV-IR [fs]</a:t>
              </a:r>
              <a:endParaRPr lang="el-GR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8739" y="5765980"/>
              <a:ext cx="208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Photon energy [eV]</a:t>
              </a:r>
              <a:endParaRPr lang="el-GR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 rot="16200000">
            <a:off x="-741425" y="3770693"/>
            <a:ext cx="1659762" cy="337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Del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ay XUV-IR [fs]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4840" y="6435622"/>
            <a:ext cx="1906369" cy="32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Photon energy [eV]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55430" y="99325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H17</a:t>
            </a:r>
            <a:endParaRPr lang="fr-FR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93724" y="99325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SB16</a:t>
            </a:r>
            <a:endParaRPr lang="fr-FR" b="1" dirty="0"/>
          </a:p>
        </p:txBody>
      </p:sp>
      <p:sp>
        <p:nvSpPr>
          <p:cNvPr id="75" name="Rectangle 74"/>
          <p:cNvSpPr/>
          <p:nvPr/>
        </p:nvSpPr>
        <p:spPr>
          <a:xfrm>
            <a:off x="366367" y="1001498"/>
            <a:ext cx="11841357" cy="546799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TextBox 79"/>
          <p:cNvSpPr txBox="1"/>
          <p:nvPr/>
        </p:nvSpPr>
        <p:spPr>
          <a:xfrm>
            <a:off x="2102433" y="100439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SB18</a:t>
            </a:r>
            <a:endParaRPr lang="fr-FR" b="1" dirty="0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1728" y="6370180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4827" y="829330"/>
            <a:ext cx="1210383" cy="5640159"/>
            <a:chOff x="296696" y="819145"/>
            <a:chExt cx="1185013" cy="592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296696" y="819145"/>
              <a:ext cx="1185013" cy="5929019"/>
              <a:chOff x="1590294" y="754239"/>
              <a:chExt cx="1185013" cy="5929019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54" t="10211" r="82178" b="13470"/>
              <a:stretch/>
            </p:blipFill>
            <p:spPr>
              <a:xfrm>
                <a:off x="1596510" y="770001"/>
                <a:ext cx="1178797" cy="5913257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1590294" y="754239"/>
                <a:ext cx="1178797" cy="5913257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98407" y="9535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SB16</a:t>
              </a:r>
              <a:endParaRPr lang="el-GR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4767" y="845092"/>
            <a:ext cx="1143329" cy="5624397"/>
            <a:chOff x="1920142" y="834907"/>
            <a:chExt cx="1178797" cy="5913257"/>
          </a:xfrm>
        </p:grpSpPr>
        <p:grpSp>
          <p:nvGrpSpPr>
            <p:cNvPr id="25" name="Group 24"/>
            <p:cNvGrpSpPr/>
            <p:nvPr/>
          </p:nvGrpSpPr>
          <p:grpSpPr>
            <a:xfrm>
              <a:off x="1920142" y="834907"/>
              <a:ext cx="1178797" cy="5913257"/>
              <a:chOff x="1925201" y="869238"/>
              <a:chExt cx="1178797" cy="5913257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54" t="9804" r="68374" b="9860"/>
              <a:stretch/>
            </p:blipFill>
            <p:spPr>
              <a:xfrm>
                <a:off x="1928732" y="878395"/>
                <a:ext cx="1175266" cy="5887849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1925201" y="869238"/>
                <a:ext cx="1178797" cy="5913257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158040" y="992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SB18</a:t>
              </a:r>
              <a:endParaRPr lang="el-GR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41" y="-108908"/>
            <a:ext cx="10515600" cy="11570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Scattering phase of </a:t>
            </a:r>
            <a:r>
              <a:rPr lang="en-US" b="1" dirty="0" err="1"/>
              <a:t>Ar</a:t>
            </a:r>
            <a:r>
              <a:rPr lang="en-US" dirty="0"/>
              <a:t> </a:t>
            </a:r>
            <a:r>
              <a:rPr lang="x-none" b="1" dirty="0"/>
              <a:t>3s</a:t>
            </a:r>
            <a:r>
              <a:rPr lang="x-none" b="1" baseline="30000" dirty="0"/>
              <a:t>1</a:t>
            </a:r>
            <a:r>
              <a:rPr lang="x-none" b="1" dirty="0"/>
              <a:t>3p</a:t>
            </a:r>
            <a:r>
              <a:rPr lang="x-none" b="1" baseline="30000" dirty="0"/>
              <a:t>6</a:t>
            </a:r>
            <a:r>
              <a:rPr lang="x-none" b="1" dirty="0"/>
              <a:t>4p</a:t>
            </a:r>
            <a:r>
              <a:rPr lang="fr-FR" dirty="0"/>
              <a:t> </a:t>
            </a:r>
          </a:p>
        </p:txBody>
      </p:sp>
      <p:pic>
        <p:nvPicPr>
          <p:cNvPr id="55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4356" r="39035" b="1497"/>
          <a:stretch/>
        </p:blipFill>
        <p:spPr>
          <a:xfrm>
            <a:off x="3910532" y="709310"/>
            <a:ext cx="3920306" cy="6148690"/>
          </a:xfrm>
          <a:prstGeom prst="rect">
            <a:avLst/>
          </a:prstGeom>
        </p:spPr>
      </p:pic>
      <p:pic>
        <p:nvPicPr>
          <p:cNvPr id="56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6" t="4409" r="8394" b="2076"/>
          <a:stretch/>
        </p:blipFill>
        <p:spPr>
          <a:xfrm>
            <a:off x="7768786" y="716196"/>
            <a:ext cx="4000883" cy="6042153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677462" y="1324609"/>
            <a:ext cx="684803" cy="398645"/>
            <a:chOff x="4677462" y="1324609"/>
            <a:chExt cx="684803" cy="398645"/>
          </a:xfrm>
        </p:grpSpPr>
        <p:sp>
          <p:nvSpPr>
            <p:cNvPr id="59" name="TextBox 58"/>
            <p:cNvSpPr txBox="1"/>
            <p:nvPr/>
          </p:nvSpPr>
          <p:spPr>
            <a:xfrm>
              <a:off x="4677462" y="133376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SB16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19134" y="1324609"/>
              <a:ext cx="600976" cy="398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68995" y="3984593"/>
            <a:ext cx="684803" cy="398645"/>
            <a:chOff x="4677462" y="1324609"/>
            <a:chExt cx="684803" cy="398645"/>
          </a:xfrm>
        </p:grpSpPr>
        <p:sp>
          <p:nvSpPr>
            <p:cNvPr id="63" name="TextBox 62"/>
            <p:cNvSpPr txBox="1"/>
            <p:nvPr/>
          </p:nvSpPr>
          <p:spPr>
            <a:xfrm>
              <a:off x="4677462" y="133376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SB16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19134" y="1324609"/>
              <a:ext cx="600976" cy="398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818038" y="1653639"/>
            <a:ext cx="684803" cy="398645"/>
            <a:chOff x="4677462" y="1324609"/>
            <a:chExt cx="684803" cy="398645"/>
          </a:xfrm>
        </p:grpSpPr>
        <p:sp>
          <p:nvSpPr>
            <p:cNvPr id="66" name="TextBox 65"/>
            <p:cNvSpPr txBox="1"/>
            <p:nvPr/>
          </p:nvSpPr>
          <p:spPr>
            <a:xfrm>
              <a:off x="4677462" y="133376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SB18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19134" y="1324609"/>
              <a:ext cx="600976" cy="398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778017" y="3971192"/>
            <a:ext cx="684803" cy="398645"/>
            <a:chOff x="4677462" y="1324609"/>
            <a:chExt cx="684803" cy="398645"/>
          </a:xfrm>
        </p:grpSpPr>
        <p:sp>
          <p:nvSpPr>
            <p:cNvPr id="69" name="TextBox 68"/>
            <p:cNvSpPr txBox="1"/>
            <p:nvPr/>
          </p:nvSpPr>
          <p:spPr>
            <a:xfrm>
              <a:off x="4677462" y="133376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SB18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19134" y="1324609"/>
              <a:ext cx="600976" cy="398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-147833" y="744450"/>
            <a:ext cx="11841357" cy="63285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2439436" y="1454205"/>
            <a:ext cx="6776601" cy="4737026"/>
            <a:chOff x="2439436" y="1454205"/>
            <a:chExt cx="6776601" cy="4737026"/>
          </a:xfrm>
        </p:grpSpPr>
        <p:grpSp>
          <p:nvGrpSpPr>
            <p:cNvPr id="5" name="Group 4"/>
            <p:cNvGrpSpPr/>
            <p:nvPr/>
          </p:nvGrpSpPr>
          <p:grpSpPr>
            <a:xfrm>
              <a:off x="2439436" y="1454205"/>
              <a:ext cx="6776601" cy="4737026"/>
              <a:chOff x="2439436" y="1454205"/>
              <a:chExt cx="6776601" cy="4737026"/>
            </a:xfrm>
          </p:grpSpPr>
          <p:pic>
            <p:nvPicPr>
              <p:cNvPr id="78" name="Imag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9436" y="1454205"/>
                <a:ext cx="6776601" cy="4737026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3344080" y="1961781"/>
                <a:ext cx="1986889" cy="1316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4500076" y="2184593"/>
                <a:ext cx="2234729" cy="3031018"/>
                <a:chOff x="4712468" y="2014777"/>
                <a:chExt cx="2234729" cy="3031018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4712468" y="2014777"/>
                  <a:ext cx="296114" cy="3031018"/>
                </a:xfrm>
                <a:prstGeom prst="rect">
                  <a:avLst/>
                </a:prstGeom>
                <a:solidFill>
                  <a:schemeClr val="bg2">
                    <a:lumMod val="75000"/>
                    <a:alpha val="3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687927" y="2014777"/>
                  <a:ext cx="259270" cy="3031018"/>
                </a:xfrm>
                <a:prstGeom prst="rect">
                  <a:avLst/>
                </a:prstGeom>
                <a:solidFill>
                  <a:schemeClr val="bg2">
                    <a:lumMod val="75000"/>
                    <a:alpha val="3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7490072" y="2255923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SB16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713490" y="371779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-SB18</a:t>
              </a:r>
              <a:endPara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60492" y="5030945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B1578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simulation</a:t>
              </a:r>
              <a:endParaRPr lang="el-GR" b="1" dirty="0">
                <a:solidFill>
                  <a:srgbClr val="BB1578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95607" y="3257100"/>
            <a:ext cx="2968844" cy="716628"/>
            <a:chOff x="9223156" y="3161564"/>
            <a:chExt cx="2968844" cy="716628"/>
          </a:xfrm>
        </p:grpSpPr>
        <p:sp>
          <p:nvSpPr>
            <p:cNvPr id="77" name="Rectangle 76"/>
            <p:cNvSpPr/>
            <p:nvPr/>
          </p:nvSpPr>
          <p:spPr>
            <a:xfrm>
              <a:off x="9223156" y="3185984"/>
              <a:ext cx="2883881" cy="69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288576" y="3161564"/>
                  <a:ext cx="290342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𝑠𝑐𝑎𝑡</m:t>
                          </m:r>
                        </m:sub>
                      </m:sSub>
                    </m:oMath>
                  </a14:m>
                  <a:r>
                    <a:rPr lang="el-GR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fr-FR" sz="20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resolved</a:t>
                  </a:r>
                  <a:r>
                    <a:rPr lang="fr-FR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br>
                    <a:rPr lang="fr-FR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fr-FR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 </a:t>
                  </a:r>
                  <a:r>
                    <a:rPr lang="fr-FR" sz="20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both</a:t>
                  </a:r>
                  <a:r>
                    <a:rPr lang="fr-FR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</a:t>
                  </a:r>
                  <a:r>
                    <a:rPr lang="en-US" sz="2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-O components</a:t>
                  </a:r>
                  <a:endPara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576" y="3161564"/>
                  <a:ext cx="2903424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11" t="-4310" r="-1050" b="-146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5637137" y="47695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SB20</a:t>
            </a:r>
            <a:endParaRPr lang="el-GR" b="1" dirty="0">
              <a:solidFill>
                <a:schemeClr val="accent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2" grpId="0"/>
      <p:bldP spid="75" grpId="0" animBg="1"/>
      <p:bldP spid="71" grpId="0" animBg="1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94787"/>
            <a:ext cx="10515600" cy="13255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23" y="2248264"/>
            <a:ext cx="10515600" cy="2372474"/>
          </a:xfrm>
        </p:spPr>
        <p:txBody>
          <a:bodyPr>
            <a:normAutofit/>
          </a:bodyPr>
          <a:lstStyle/>
          <a:p>
            <a:endParaRPr lang="en-US" sz="2400" dirty="0" smtClean="0">
              <a:ea typeface="Cambria Math" panose="02040503050406030204" pitchFamily="18" charset="0"/>
            </a:endParaRPr>
          </a:p>
          <a:p>
            <a:endParaRPr lang="en-US" sz="2400" dirty="0">
              <a:ea typeface="Cambria Math" panose="02040503050406030204" pitchFamily="18" charset="0"/>
            </a:endParaRPr>
          </a:p>
          <a:p>
            <a:endParaRPr lang="en-US" sz="2400" dirty="0" smtClean="0">
              <a:ea typeface="Cambria Math" panose="02040503050406030204" pitchFamily="18" charset="0"/>
            </a:endParaRPr>
          </a:p>
          <a:p>
            <a:endParaRPr lang="en-US" sz="24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dirty="0" smtClean="0">
              <a:ea typeface="Cambria Math" panose="02040503050406030204" pitchFamily="18" charset="0"/>
            </a:endParaRPr>
          </a:p>
          <a:p>
            <a:endParaRPr lang="en-US" sz="2400" dirty="0">
              <a:ea typeface="Cambria Math" panose="02040503050406030204" pitchFamily="18" charset="0"/>
            </a:endParaRPr>
          </a:p>
          <a:p>
            <a:endParaRPr lang="en-US" sz="2400" dirty="0" smtClean="0">
              <a:ea typeface="Cambria Math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5127" y="309669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OUTLOOK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845127" y="-504821"/>
                <a:ext cx="10515600" cy="3850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Spectrally resolved RABBIT</a:t>
                </a:r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 unique insight into e-e correlation.  </a:t>
                </a:r>
                <a:endParaRPr lang="el-GR" sz="2400" dirty="0" smtClean="0">
                  <a:ea typeface="Cambria Math" panose="02040503050406030204" pitchFamily="18" charset="0"/>
                </a:endParaRPr>
              </a:p>
              <a:p>
                <a:r>
                  <a:rPr lang="fr-FR" sz="2400" dirty="0">
                    <a:latin typeface="Calibri" pitchFamily="34"/>
                    <a:ea typeface="Microsoft YaHei" pitchFamily="2"/>
                    <a:cs typeface="Mangal" pitchFamily="2"/>
                  </a:rPr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gal" pitchFamily="2"/>
                          </a:rPr>
                          <m:t>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𝑠𝑐𝑎𝑡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400" dirty="0" smtClean="0">
                    <a:latin typeface="Calibri" pitchFamily="34"/>
                    <a:ea typeface="Microsoft YaHei" pitchFamily="2"/>
                    <a:cs typeface="Mangal" pitchFamily="2"/>
                  </a:rPr>
                  <a:t> for He (2s2p,sp3+).</a:t>
                </a: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Resolved Fine structure in Argon.</a:t>
                </a:r>
                <a:endParaRPr lang="el-G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-504821"/>
                <a:ext cx="10515600" cy="3850339"/>
              </a:xfrm>
              <a:prstGeom prst="rect">
                <a:avLst/>
              </a:prstGeom>
              <a:blipFill rotWithShape="0">
                <a:blip r:embed="rId4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1728" y="6370180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98823" y="3750241"/>
                <a:ext cx="10515600" cy="867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Char char="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Temporal reconstruction of complex 2e-EWP (2s2p+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in </a:t>
                </a:r>
                <a:r>
                  <a:rPr lang="el-GR" sz="2400" dirty="0" smtClean="0">
                    <a:ea typeface="Cambria Math" panose="02040503050406030204" pitchFamily="18" charset="0"/>
                  </a:rPr>
                  <a:t>Η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e.</a:t>
                </a:r>
              </a:p>
              <a:p>
                <a:endParaRPr lang="en-US" sz="2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3" y="3750241"/>
                <a:ext cx="10515600" cy="867528"/>
              </a:xfrm>
              <a:prstGeom prst="rect">
                <a:avLst/>
              </a:prstGeom>
              <a:blipFill rotWithShape="0">
                <a:blip r:embed="rId5"/>
                <a:stretch>
                  <a:fillRect l="-696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698823" y="4893403"/>
            <a:ext cx="10515600" cy="860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ea typeface="Cambria Math" panose="02040503050406030204" pitchFamily="18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</a:rPr>
              <a:t>From observation to control</a:t>
            </a:r>
            <a:r>
              <a:rPr lang="en-US" sz="2400" dirty="0" smtClean="0"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ea typeface="Cambria Math" panose="02040503050406030204" pitchFamily="18" charset="0"/>
              </a:rPr>
              <a:t>Increase IR intensity .</a:t>
            </a:r>
          </a:p>
          <a:p>
            <a:pPr marL="0" indent="0">
              <a:buNone/>
            </a:pPr>
            <a:endParaRPr lang="fr-FR" sz="2400" dirty="0">
              <a:ea typeface="Cambria Math" panose="02040503050406030204" pitchFamily="18" charset="0"/>
            </a:endParaRPr>
          </a:p>
          <a:p>
            <a:endParaRPr lang="en-US" sz="2400" dirty="0">
              <a:ea typeface="Cambria Math" panose="02040503050406030204" pitchFamily="18" charset="0"/>
            </a:endParaRPr>
          </a:p>
          <a:p>
            <a:endParaRPr lang="en-US" sz="2400" dirty="0" smtClean="0">
              <a:ea typeface="Cambria Math" panose="02040503050406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8823" y="4714015"/>
            <a:ext cx="10515600" cy="416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ea typeface="Cambria Math" panose="02040503050406030204" pitchFamily="18" charset="0"/>
              </a:rPr>
              <a:t>Investigation of more complex systems (Nitrogen, different types of resonances)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8823" y="5397606"/>
            <a:ext cx="10515600" cy="123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ea typeface="Cambria Math" panose="02040503050406030204" pitchFamily="18" charset="0"/>
            </a:endParaRPr>
          </a:p>
          <a:p>
            <a:r>
              <a:rPr lang="fr-FR" sz="2400" dirty="0" err="1" smtClean="0">
                <a:ea typeface="Cambria Math" panose="02040503050406030204" pitchFamily="18" charset="0"/>
              </a:rPr>
              <a:t>Angular</a:t>
            </a:r>
            <a:r>
              <a:rPr lang="fr-FR" sz="2400" dirty="0" smtClean="0">
                <a:ea typeface="Cambria Math" panose="02040503050406030204" pitchFamily="18" charset="0"/>
              </a:rPr>
              <a:t> </a:t>
            </a:r>
            <a:r>
              <a:rPr lang="fr-FR" sz="2400" dirty="0" err="1">
                <a:ea typeface="Cambria Math" panose="02040503050406030204" pitchFamily="18" charset="0"/>
              </a:rPr>
              <a:t>resolution</a:t>
            </a:r>
            <a:r>
              <a:rPr lang="fr-FR" sz="2400" dirty="0">
                <a:ea typeface="Cambria Math" panose="02040503050406030204" pitchFamily="18" charset="0"/>
              </a:rPr>
              <a:t> </a:t>
            </a:r>
            <a:r>
              <a:rPr lang="fr-FR" sz="2400" dirty="0" smtClean="0">
                <a:ea typeface="Cambria Math" panose="02040503050406030204" pitchFamily="18" charset="0"/>
              </a:rPr>
              <a:t>for the 4D reconstruction (</a:t>
            </a:r>
            <a:r>
              <a:rPr lang="fr-FR" sz="2400" dirty="0" err="1" smtClean="0">
                <a:ea typeface="Cambria Math" panose="02040503050406030204" pitchFamily="18" charset="0"/>
              </a:rPr>
              <a:t>time+space</a:t>
            </a:r>
            <a:r>
              <a:rPr lang="fr-FR" sz="2400" dirty="0" smtClean="0">
                <a:ea typeface="Cambria Math" panose="02040503050406030204" pitchFamily="18" charset="0"/>
              </a:rPr>
              <a:t>) of the EWP</a:t>
            </a:r>
            <a:endParaRPr lang="fr-FR" sz="24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537" y="2188302"/>
            <a:ext cx="5181395" cy="15648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Merci pour </a:t>
            </a:r>
            <a:r>
              <a:rPr lang="en-US" sz="4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votre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attention !</a:t>
            </a:r>
            <a:endParaRPr lang="el-GR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09439" y="9807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LIDyL</a:t>
            </a:r>
            <a:r>
              <a:rPr lang="fr-FR" sz="2400" dirty="0" smtClean="0">
                <a:latin typeface="+mj-lt"/>
              </a:rPr>
              <a:t>/ATTO</a:t>
            </a:r>
          </a:p>
        </p:txBody>
      </p:sp>
      <p:sp>
        <p:nvSpPr>
          <p:cNvPr id="7" name="ZoneTexte 5"/>
          <p:cNvSpPr txBox="1"/>
          <p:nvPr/>
        </p:nvSpPr>
        <p:spPr>
          <a:xfrm>
            <a:off x="427121" y="415897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LCPMR, Paris</a:t>
            </a:r>
          </a:p>
        </p:txBody>
      </p:sp>
      <p:sp>
        <p:nvSpPr>
          <p:cNvPr id="8" name="ZoneTexte 6"/>
          <p:cNvSpPr txBox="1"/>
          <p:nvPr/>
        </p:nvSpPr>
        <p:spPr>
          <a:xfrm>
            <a:off x="309439" y="530863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Universidad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Autónoma</a:t>
            </a:r>
            <a:r>
              <a:rPr lang="fr-FR" sz="2400" dirty="0" smtClean="0">
                <a:latin typeface="+mj-lt"/>
              </a:rPr>
              <a:t> de Madrid</a:t>
            </a:r>
          </a:p>
        </p:txBody>
      </p:sp>
      <p:sp>
        <p:nvSpPr>
          <p:cNvPr id="9" name="ZoneTexte 7"/>
          <p:cNvSpPr txBox="1"/>
          <p:nvPr/>
        </p:nvSpPr>
        <p:spPr>
          <a:xfrm>
            <a:off x="427121" y="144239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L.Barreau</a:t>
            </a:r>
            <a:r>
              <a:rPr lang="fr-FR" dirty="0" smtClean="0"/>
              <a:t>, M. </a:t>
            </a:r>
            <a:r>
              <a:rPr lang="fr-FR" dirty="0" err="1" smtClean="0"/>
              <a:t>Turconi</a:t>
            </a:r>
            <a:r>
              <a:rPr lang="fr-FR" dirty="0" smtClean="0"/>
              <a:t>, </a:t>
            </a:r>
            <a:r>
              <a:rPr lang="el-GR" dirty="0" smtClean="0"/>
              <a:t>Α.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err="1" smtClean="0"/>
              <a:t>orot</a:t>
            </a:r>
            <a:r>
              <a:rPr lang="en-US" smtClean="0"/>
              <a:t>, </a:t>
            </a:r>
            <a:r>
              <a:rPr lang="fr-FR" smtClean="0"/>
              <a:t>B</a:t>
            </a:r>
            <a:r>
              <a:rPr lang="fr-FR" dirty="0" smtClean="0"/>
              <a:t>. Carré, P. Salières</a:t>
            </a:r>
            <a:endParaRPr lang="fr-FR" dirty="0"/>
          </a:p>
        </p:txBody>
      </p:sp>
      <p:sp>
        <p:nvSpPr>
          <p:cNvPr id="11" name="ZoneTexte 9"/>
          <p:cNvSpPr txBox="1"/>
          <p:nvPr/>
        </p:nvSpPr>
        <p:spPr>
          <a:xfrm>
            <a:off x="427121" y="4495020"/>
            <a:ext cx="460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F. </a:t>
            </a:r>
            <a:r>
              <a:rPr lang="fr-FR" dirty="0" err="1" smtClean="0"/>
              <a:t>Risoud</a:t>
            </a:r>
            <a:r>
              <a:rPr lang="fr-FR" dirty="0" smtClean="0"/>
              <a:t>, J. Caillat, R. </a:t>
            </a:r>
            <a:r>
              <a:rPr lang="fr-FR" dirty="0" err="1" smtClean="0"/>
              <a:t>Taïeb</a:t>
            </a:r>
            <a:r>
              <a:rPr lang="fr-FR" dirty="0" smtClean="0"/>
              <a:t>, A. Maquet</a:t>
            </a:r>
            <a:endParaRPr lang="fr-FR" dirty="0"/>
          </a:p>
        </p:txBody>
      </p:sp>
      <p:sp>
        <p:nvSpPr>
          <p:cNvPr id="12" name="ZoneTexte 10"/>
          <p:cNvSpPr txBox="1"/>
          <p:nvPr/>
        </p:nvSpPr>
        <p:spPr>
          <a:xfrm>
            <a:off x="309439" y="576619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Á. </a:t>
            </a:r>
            <a:r>
              <a:rPr lang="fr-FR" dirty="0"/>
              <a:t>Jiménez </a:t>
            </a:r>
            <a:r>
              <a:rPr lang="fr-FR" dirty="0" err="1" smtClean="0"/>
              <a:t>Galán</a:t>
            </a:r>
            <a:r>
              <a:rPr lang="fr-FR" dirty="0" smtClean="0"/>
              <a:t>, L. Argenti, F. Martín</a:t>
            </a:r>
            <a:endParaRPr lang="fr-FR" dirty="0"/>
          </a:p>
        </p:txBody>
      </p:sp>
      <p:pic>
        <p:nvPicPr>
          <p:cNvPr id="13" name="Picture 4" descr="http://www.google.fr/url?source=imglanding&amp;ct=img&amp;q=http://www.lcpmr.upmc.fr/images-site/cartoucheLCPMR_vert.jpg&amp;sa=X&amp;ei=WJp1VffbB4u3UfPsgKgK&amp;ved=0CAkQ8wc&amp;usg=AFQjCNEXAWpLYS-UMVtwIDf37bWP5neN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10" y="4015960"/>
            <a:ext cx="851496" cy="9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google.fr/url?source=imglanding&amp;ct=img&amp;q=http://www.uam.es/departamentos/ciencias/quimica/estruct/manuel/Logo_UAM_negro.gif&amp;sa=X&amp;ei=oZp1Va72G4z5UPz8gtAC&amp;ved=0CAkQ8wc&amp;usg=AFQjCNFxgo-76QUi4bXmxQChdK95HzeOT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81" y="5405075"/>
            <a:ext cx="1905986" cy="7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-1"/>
          <a:stretch/>
        </p:blipFill>
        <p:spPr>
          <a:xfrm>
            <a:off x="3004252" y="608722"/>
            <a:ext cx="1425131" cy="737167"/>
          </a:xfrm>
          <a:prstGeom prst="rect">
            <a:avLst/>
          </a:prstGeom>
        </p:spPr>
      </p:pic>
      <p:sp>
        <p:nvSpPr>
          <p:cNvPr id="16" name="ZoneTexte 3"/>
          <p:cNvSpPr txBox="1"/>
          <p:nvPr/>
        </p:nvSpPr>
        <p:spPr>
          <a:xfrm>
            <a:off x="301257" y="2380292"/>
            <a:ext cx="48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Attophysics</a:t>
            </a:r>
            <a:r>
              <a:rPr lang="fr-FR" sz="2400" dirty="0" smtClean="0">
                <a:latin typeface="+mj-lt"/>
              </a:rPr>
              <a:t> group/</a:t>
            </a:r>
            <a:r>
              <a:rPr lang="fr-FR" sz="2400" dirty="0" err="1" smtClean="0">
                <a:latin typeface="+mj-lt"/>
              </a:rPr>
              <a:t>University</a:t>
            </a:r>
            <a:r>
              <a:rPr lang="fr-FR" sz="2400" dirty="0" smtClean="0">
                <a:latin typeface="+mj-lt"/>
              </a:rPr>
              <a:t> of Lund</a:t>
            </a:r>
          </a:p>
        </p:txBody>
      </p:sp>
      <p:sp>
        <p:nvSpPr>
          <p:cNvPr id="17" name="ZoneTexte 7"/>
          <p:cNvSpPr txBox="1"/>
          <p:nvPr/>
        </p:nvSpPr>
        <p:spPr>
          <a:xfrm>
            <a:off x="309439" y="28000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M.Isinger</a:t>
            </a:r>
            <a:r>
              <a:rPr lang="fr-FR" dirty="0" smtClean="0"/>
              <a:t>, A. Harth , D. </a:t>
            </a:r>
            <a:r>
              <a:rPr lang="fr-FR" dirty="0" err="1" smtClean="0"/>
              <a:t>Kroon</a:t>
            </a:r>
            <a:r>
              <a:rPr lang="fr-FR" dirty="0" smtClean="0"/>
              <a:t>, R</a:t>
            </a:r>
            <a:r>
              <a:rPr lang="en-US" dirty="0" smtClean="0"/>
              <a:t>. </a:t>
            </a:r>
            <a:r>
              <a:rPr lang="en-US" dirty="0" err="1" smtClean="0"/>
              <a:t>Squi</a:t>
            </a:r>
            <a:r>
              <a:rPr lang="fr-FR" dirty="0"/>
              <a:t>b</a:t>
            </a:r>
            <a:r>
              <a:rPr lang="en-US" dirty="0" smtClean="0"/>
              <a:t>b,</a:t>
            </a:r>
            <a:r>
              <a:rPr lang="fr-FR" dirty="0" smtClean="0"/>
              <a:t>D. </a:t>
            </a:r>
            <a:r>
              <a:rPr lang="fr-FR" dirty="0" err="1" smtClean="0"/>
              <a:t>Busto</a:t>
            </a:r>
            <a:r>
              <a:rPr lang="fr-FR" dirty="0" smtClean="0"/>
              <a:t>, S.</a:t>
            </a:r>
            <a:r>
              <a:rPr lang="en-US" dirty="0" smtClean="0"/>
              <a:t> </a:t>
            </a:r>
            <a:r>
              <a:rPr lang="en-US" dirty="0" err="1" smtClean="0"/>
              <a:t>Plogmaker</a:t>
            </a:r>
            <a:r>
              <a:rPr lang="fr-FR" dirty="0" smtClean="0"/>
              <a:t>, R</a:t>
            </a:r>
            <a:r>
              <a:rPr lang="en-US" dirty="0" smtClean="0"/>
              <a:t>.F</a:t>
            </a:r>
            <a:r>
              <a:rPr lang="fr-FR" dirty="0" err="1" smtClean="0"/>
              <a:t>eifel</a:t>
            </a:r>
            <a:r>
              <a:rPr lang="fr-FR" dirty="0" smtClean="0"/>
              <a:t>, A. L’</a:t>
            </a:r>
            <a:r>
              <a:rPr lang="fr-FR" dirty="0" err="1" smtClean="0"/>
              <a:t>Huillier</a:t>
            </a:r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8" y="2292670"/>
            <a:ext cx="1095247" cy="10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63751" y="5982657"/>
            <a:ext cx="1079354" cy="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04624" y="5887506"/>
                <a:ext cx="91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He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24" y="5887506"/>
                <a:ext cx="91114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383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967259" y="8316390"/>
            <a:ext cx="2921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6" name="Group 45"/>
          <p:cNvGrpSpPr/>
          <p:nvPr/>
        </p:nvGrpSpPr>
        <p:grpSpPr>
          <a:xfrm>
            <a:off x="2497546" y="5813847"/>
            <a:ext cx="396170" cy="455096"/>
            <a:chOff x="6217003" y="5209104"/>
            <a:chExt cx="396168" cy="455096"/>
          </a:xfrm>
        </p:grpSpPr>
        <p:sp>
          <p:nvSpPr>
            <p:cNvPr id="10" name="Oval 9"/>
            <p:cNvSpPr/>
            <p:nvPr/>
          </p:nvSpPr>
          <p:spPr>
            <a:xfrm>
              <a:off x="6261100" y="5308600"/>
              <a:ext cx="2921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6528" y="5308600"/>
              <a:ext cx="386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</a:t>
              </a:r>
              <a:endParaRPr lang="fr-FR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217003" y="5257800"/>
              <a:ext cx="380294" cy="406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val 22"/>
            <p:cNvSpPr/>
            <p:nvPr/>
          </p:nvSpPr>
          <p:spPr>
            <a:xfrm>
              <a:off x="6376387" y="52091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Oval 24"/>
            <p:cNvSpPr/>
            <p:nvPr/>
          </p:nvSpPr>
          <p:spPr>
            <a:xfrm>
              <a:off x="6506670" y="52599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Oval 25"/>
          <p:cNvSpPr/>
          <p:nvPr/>
        </p:nvSpPr>
        <p:spPr>
          <a:xfrm>
            <a:off x="3666647" y="246243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/>
          <p:cNvSpPr/>
          <p:nvPr/>
        </p:nvSpPr>
        <p:spPr>
          <a:xfrm>
            <a:off x="1458549" y="90471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val 27"/>
          <p:cNvSpPr/>
          <p:nvPr/>
        </p:nvSpPr>
        <p:spPr>
          <a:xfrm>
            <a:off x="1545660" y="24499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/>
          <p:cNvSpPr/>
          <p:nvPr/>
        </p:nvSpPr>
        <p:spPr>
          <a:xfrm>
            <a:off x="2320246" y="92579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val 29"/>
          <p:cNvSpPr/>
          <p:nvPr/>
        </p:nvSpPr>
        <p:spPr>
          <a:xfrm>
            <a:off x="1934165" y="93476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2365965" y="93349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1979884" y="94245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41237" y="4199106"/>
            <a:ext cx="1092057" cy="17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41237" y="4218541"/>
            <a:ext cx="1092057" cy="208264"/>
          </a:xfrm>
          <a:prstGeom prst="rect">
            <a:avLst/>
          </a:prstGeom>
          <a:gradFill flip="none" rotWithShape="1">
            <a:gsLst>
              <a:gs pos="97000">
                <a:schemeClr val="bg2">
                  <a:lumMod val="90000"/>
                </a:schemeClr>
              </a:gs>
              <a:gs pos="47000">
                <a:schemeClr val="accent3">
                  <a:lumMod val="89000"/>
                  <a:alpha val="45000"/>
                </a:schemeClr>
              </a:gs>
              <a:gs pos="82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4000">
                <a:schemeClr val="accent3">
                  <a:lumMod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/>
          <p:cNvSpPr txBox="1"/>
          <p:nvPr/>
        </p:nvSpPr>
        <p:spPr>
          <a:xfrm>
            <a:off x="386875" y="404680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</a:t>
            </a:r>
            <a:r>
              <a:rPr lang="en-US" dirty="0" smtClean="0"/>
              <a:t>=24.58</a:t>
            </a:r>
            <a:endParaRPr lang="fr-FR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14142" y="1445057"/>
            <a:ext cx="6184" cy="4537602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8964" y="154799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E[eV]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736" y="377172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33683" y="3801485"/>
                <a:ext cx="1090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83" y="3801485"/>
                <a:ext cx="109036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702195" y="3701615"/>
            <a:ext cx="396170" cy="455096"/>
            <a:chOff x="6217003" y="5209104"/>
            <a:chExt cx="396168" cy="455096"/>
          </a:xfrm>
        </p:grpSpPr>
        <p:sp>
          <p:nvSpPr>
            <p:cNvPr id="48" name="Oval 47"/>
            <p:cNvSpPr/>
            <p:nvPr/>
          </p:nvSpPr>
          <p:spPr>
            <a:xfrm>
              <a:off x="6261100" y="5308600"/>
              <a:ext cx="2921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6528" y="5308600"/>
              <a:ext cx="386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</a:t>
              </a:r>
              <a:endParaRPr lang="fr-FR" sz="14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217003" y="5257800"/>
              <a:ext cx="380294" cy="406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Oval 50"/>
            <p:cNvSpPr/>
            <p:nvPr/>
          </p:nvSpPr>
          <p:spPr>
            <a:xfrm>
              <a:off x="6376387" y="52091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val 51"/>
            <p:cNvSpPr/>
            <p:nvPr/>
          </p:nvSpPr>
          <p:spPr>
            <a:xfrm>
              <a:off x="6506670" y="5259904"/>
              <a:ext cx="45719" cy="4571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93600" y="22892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60.15</a:t>
            </a:r>
            <a:endParaRPr lang="fr-FR" dirty="0"/>
          </a:p>
        </p:txBody>
      </p:sp>
      <p:grpSp>
        <p:nvGrpSpPr>
          <p:cNvPr id="63" name="Group 62"/>
          <p:cNvGrpSpPr/>
          <p:nvPr/>
        </p:nvGrpSpPr>
        <p:grpSpPr>
          <a:xfrm>
            <a:off x="4402815" y="2233159"/>
            <a:ext cx="517660" cy="582827"/>
            <a:chOff x="6487440" y="2661305"/>
            <a:chExt cx="517660" cy="582827"/>
          </a:xfrm>
        </p:grpSpPr>
        <p:grpSp>
          <p:nvGrpSpPr>
            <p:cNvPr id="55" name="Group 54"/>
            <p:cNvGrpSpPr/>
            <p:nvPr/>
          </p:nvGrpSpPr>
          <p:grpSpPr>
            <a:xfrm>
              <a:off x="6552389" y="2661305"/>
              <a:ext cx="396169" cy="502804"/>
              <a:chOff x="6217003" y="5161396"/>
              <a:chExt cx="396169" cy="502804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6261100" y="5308600"/>
                <a:ext cx="292100" cy="3048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26528" y="530860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He</a:t>
                </a:r>
                <a:endParaRPr lang="fr-FR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17003" y="5257800"/>
                <a:ext cx="380294" cy="406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376387" y="516139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506670" y="525990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6487440" y="2694673"/>
              <a:ext cx="517660" cy="5494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4" name="Down Arrow 63"/>
          <p:cNvSpPr/>
          <p:nvPr/>
        </p:nvSpPr>
        <p:spPr>
          <a:xfrm rot="10800000">
            <a:off x="1520805" y="2543030"/>
            <a:ext cx="114578" cy="3458522"/>
          </a:xfrm>
          <a:prstGeom prst="downArrow">
            <a:avLst/>
          </a:prstGeom>
          <a:solidFill>
            <a:srgbClr val="B17E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Down Arrow 64"/>
          <p:cNvSpPr/>
          <p:nvPr/>
        </p:nvSpPr>
        <p:spPr>
          <a:xfrm rot="13247162">
            <a:off x="2941125" y="2107756"/>
            <a:ext cx="139840" cy="4432933"/>
          </a:xfrm>
          <a:prstGeom prst="downArrow">
            <a:avLst/>
          </a:prstGeom>
          <a:solidFill>
            <a:srgbClr val="B17E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53940" y="2524576"/>
            <a:ext cx="747885" cy="3852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flipH="1">
            <a:off x="3902142" y="2455016"/>
            <a:ext cx="456577" cy="45719"/>
            <a:chOff x="4827181" y="1158949"/>
            <a:chExt cx="1424763" cy="223392"/>
          </a:xfrm>
        </p:grpSpPr>
        <p:sp>
          <p:nvSpPr>
            <p:cNvPr id="87" name="Freeform 86"/>
            <p:cNvSpPr/>
            <p:nvPr/>
          </p:nvSpPr>
          <p:spPr>
            <a:xfrm>
              <a:off x="4827181" y="1158949"/>
              <a:ext cx="1382233" cy="223392"/>
            </a:xfrm>
            <a:custGeom>
              <a:avLst/>
              <a:gdLst>
                <a:gd name="connsiteX0" fmla="*/ 0 w 1382233"/>
                <a:gd name="connsiteY0" fmla="*/ 0 h 223392"/>
                <a:gd name="connsiteX1" fmla="*/ 212652 w 1382233"/>
                <a:gd name="connsiteY1" fmla="*/ 223284 h 223392"/>
                <a:gd name="connsiteX2" fmla="*/ 457200 w 1382233"/>
                <a:gd name="connsiteY2" fmla="*/ 31898 h 223392"/>
                <a:gd name="connsiteX3" fmla="*/ 669852 w 1382233"/>
                <a:gd name="connsiteY3" fmla="*/ 191386 h 223392"/>
                <a:gd name="connsiteX4" fmla="*/ 935666 w 1382233"/>
                <a:gd name="connsiteY4" fmla="*/ 42530 h 223392"/>
                <a:gd name="connsiteX5" fmla="*/ 1307805 w 1382233"/>
                <a:gd name="connsiteY5" fmla="*/ 31898 h 223392"/>
                <a:gd name="connsiteX6" fmla="*/ 1307805 w 1382233"/>
                <a:gd name="connsiteY6" fmla="*/ 31898 h 223392"/>
                <a:gd name="connsiteX7" fmla="*/ 1382233 w 1382233"/>
                <a:gd name="connsiteY7" fmla="*/ 42530 h 2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233" h="223392">
                  <a:moveTo>
                    <a:pt x="0" y="0"/>
                  </a:moveTo>
                  <a:cubicBezTo>
                    <a:pt x="68226" y="108984"/>
                    <a:pt x="136452" y="217968"/>
                    <a:pt x="212652" y="223284"/>
                  </a:cubicBezTo>
                  <a:cubicBezTo>
                    <a:pt x="288852" y="228600"/>
                    <a:pt x="381000" y="37214"/>
                    <a:pt x="457200" y="31898"/>
                  </a:cubicBezTo>
                  <a:cubicBezTo>
                    <a:pt x="533400" y="26582"/>
                    <a:pt x="590108" y="189614"/>
                    <a:pt x="669852" y="191386"/>
                  </a:cubicBezTo>
                  <a:cubicBezTo>
                    <a:pt x="749596" y="193158"/>
                    <a:pt x="829340" y="69111"/>
                    <a:pt x="935666" y="42530"/>
                  </a:cubicBezTo>
                  <a:cubicBezTo>
                    <a:pt x="1041992" y="15949"/>
                    <a:pt x="1307805" y="31898"/>
                    <a:pt x="1307805" y="31898"/>
                  </a:cubicBezTo>
                  <a:lnTo>
                    <a:pt x="1307805" y="31898"/>
                  </a:lnTo>
                  <a:lnTo>
                    <a:pt x="1382233" y="4253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Straight Arrow Connector 88"/>
            <p:cNvCxnSpPr>
              <a:stCxn id="87" idx="5"/>
            </p:cNvCxnSpPr>
            <p:nvPr/>
          </p:nvCxnSpPr>
          <p:spPr>
            <a:xfrm>
              <a:off x="6134986" y="1190847"/>
              <a:ext cx="116958" cy="11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0681" y="6365438"/>
            <a:ext cx="2743200" cy="365125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0427" y="2539360"/>
            <a:ext cx="9391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title"/>
          </p:nvPr>
        </p:nvSpPr>
        <p:spPr>
          <a:xfrm>
            <a:off x="261109" y="128559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+mn-lt"/>
                <a:ea typeface="Cambria Math" panose="02040503050406030204" pitchFamily="18" charset="0"/>
              </a:rPr>
              <a:t>Autoionization</a:t>
            </a:r>
            <a:r>
              <a:rPr lang="en-US" dirty="0" smtClean="0">
                <a:latin typeface="+mn-lt"/>
                <a:ea typeface="Cambria Math" panose="02040503050406030204" pitchFamily="18" charset="0"/>
              </a:rPr>
              <a:t> in Helium</a:t>
            </a:r>
            <a:endParaRPr lang="fr-FR" dirty="0">
              <a:latin typeface="+mn-lt"/>
              <a:ea typeface="Cambria Math" panose="02040503050406030204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3554719" y="2542082"/>
            <a:ext cx="811702" cy="8187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015859" y="2088555"/>
                <a:ext cx="299511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D</a:t>
                </a:r>
                <a:r>
                  <a:rPr lang="en-US" sz="2000" dirty="0" smtClean="0"/>
                  <a:t>oubly excited state </a:t>
                </a:r>
                <a:r>
                  <a:rPr lang="en-US" sz="2000" dirty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9" y="2088555"/>
                <a:ext cx="2995115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/>
          <p:cNvGrpSpPr/>
          <p:nvPr/>
        </p:nvGrpSpPr>
        <p:grpSpPr>
          <a:xfrm>
            <a:off x="8808416" y="1213448"/>
            <a:ext cx="3118788" cy="1988666"/>
            <a:chOff x="8434191" y="514393"/>
            <a:chExt cx="3118788" cy="1988666"/>
          </a:xfrm>
        </p:grpSpPr>
        <p:grpSp>
          <p:nvGrpSpPr>
            <p:cNvPr id="20" name="Groupe 19"/>
            <p:cNvGrpSpPr/>
            <p:nvPr/>
          </p:nvGrpSpPr>
          <p:grpSpPr>
            <a:xfrm>
              <a:off x="8434191" y="514393"/>
              <a:ext cx="3118788" cy="1988666"/>
              <a:chOff x="7338334" y="886950"/>
              <a:chExt cx="3118788" cy="1988666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7338334" y="1118559"/>
                <a:ext cx="3118788" cy="1757057"/>
                <a:chOff x="7338334" y="1118559"/>
                <a:chExt cx="3118788" cy="1757057"/>
              </a:xfrm>
            </p:grpSpPr>
            <p:pic>
              <p:nvPicPr>
                <p:cNvPr id="1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93" t="8452" r="66545" b="11474"/>
                <a:stretch/>
              </p:blipFill>
              <p:spPr bwMode="auto">
                <a:xfrm rot="5400000" flipH="1">
                  <a:off x="8083481" y="553716"/>
                  <a:ext cx="1576753" cy="3067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10104577" y="1118559"/>
                  <a:ext cx="352545" cy="15434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9721185" y="886950"/>
                <a:ext cx="288758" cy="140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28" name="Connecteur droit avec flèche 64"/>
            <p:cNvCxnSpPr/>
            <p:nvPr/>
          </p:nvCxnSpPr>
          <p:spPr>
            <a:xfrm>
              <a:off x="8664610" y="926306"/>
              <a:ext cx="2224423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ZoneTexte 56"/>
                <p:cNvSpPr txBox="1"/>
                <p:nvPr/>
              </p:nvSpPr>
              <p:spPr>
                <a:xfrm>
                  <a:off x="10076012" y="925284"/>
                  <a:ext cx="73597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fr-FR" sz="2400" i="1" baseline="-25000">
                            <a:latin typeface="Cambria Math"/>
                            <a:ea typeface="Cambria Math"/>
                          </a:rPr>
                          <m:t>𝑎𝑏𝑠</m:t>
                        </m:r>
                      </m:oMath>
                    </m:oMathPara>
                  </a14:m>
                  <a:endParaRPr lang="fr-FR" sz="2400" baseline="-25000" dirty="0"/>
                </a:p>
              </p:txBody>
            </p:sp>
          </mc:Choice>
          <mc:Fallback xmlns="">
            <p:sp>
              <p:nvSpPr>
                <p:cNvPr id="12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6012" y="925284"/>
                  <a:ext cx="735971" cy="4531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7806222" y="6141306"/>
            <a:ext cx="30416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U. Fano, </a:t>
            </a:r>
            <a:r>
              <a:rPr lang="fr-FR" alt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Phys. </a:t>
            </a:r>
            <a:r>
              <a:rPr lang="fr-FR" altLang="fr-FR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Rev</a:t>
            </a:r>
            <a:r>
              <a:rPr lang="fr-FR" alt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124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, 1866 (1961)</a:t>
            </a:r>
          </a:p>
        </p:txBody>
      </p:sp>
      <p:sp>
        <p:nvSpPr>
          <p:cNvPr id="126" name="TextBox 60"/>
          <p:cNvSpPr txBox="1"/>
          <p:nvPr/>
        </p:nvSpPr>
        <p:spPr>
          <a:xfrm>
            <a:off x="9347692" y="3075968"/>
            <a:ext cx="198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Asymmetric peak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29" name="Rectangle 23"/>
          <p:cNvSpPr>
            <a:spLocks noChangeArrowheads="1"/>
          </p:cNvSpPr>
          <p:nvPr/>
        </p:nvSpPr>
        <p:spPr bwMode="auto">
          <a:xfrm>
            <a:off x="1799968" y="1198310"/>
            <a:ext cx="7518400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Autoionization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state= </a:t>
            </a:r>
            <a:r>
              <a:rPr lang="fr-FR" altLang="fr-F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excited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state </a:t>
            </a:r>
            <a:r>
              <a:rPr lang="fr-FR" altLang="fr-F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empended</a:t>
            </a:r>
            <a:r>
              <a:rPr lang="fr-FR" alt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the continuum 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5" grpId="0"/>
      <p:bldP spid="64" grpId="0" animBg="1"/>
      <p:bldP spid="65" grpId="0" animBg="1"/>
      <p:bldP spid="61" grpId="0"/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167" y="14739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+mn-lt"/>
                <a:ea typeface="Cambria Math" panose="02040503050406030204" pitchFamily="18" charset="0"/>
              </a:rPr>
              <a:t>Fano</a:t>
            </a:r>
            <a:r>
              <a:rPr lang="en-US" dirty="0" smtClean="0">
                <a:latin typeface="+mn-lt"/>
                <a:ea typeface="Cambria Math" panose="02040503050406030204" pitchFamily="18" charset="0"/>
              </a:rPr>
              <a:t> resonance: cross section and scattering phase </a:t>
            </a:r>
            <a:endParaRPr lang="fr-FR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9" name="ZoneTexte 7"/>
          <p:cNvSpPr txBox="1"/>
          <p:nvPr/>
        </p:nvSpPr>
        <p:spPr>
          <a:xfrm>
            <a:off x="373243" y="2025443"/>
            <a:ext cx="278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U. Fano PRA, 1961</a:t>
            </a:r>
            <a:endParaRPr lang="fr-FR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0" name="Group 67"/>
          <p:cNvGrpSpPr/>
          <p:nvPr/>
        </p:nvGrpSpPr>
        <p:grpSpPr>
          <a:xfrm>
            <a:off x="480615" y="4566972"/>
            <a:ext cx="1621695" cy="1033404"/>
            <a:chOff x="7038752" y="5041497"/>
            <a:chExt cx="1621695" cy="1033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10"/>
                <p:cNvSpPr txBox="1"/>
                <p:nvPr/>
              </p:nvSpPr>
              <p:spPr>
                <a:xfrm>
                  <a:off x="7038752" y="5041497"/>
                  <a:ext cx="1592681" cy="997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fr-FR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fr-FR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20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𝐸𝑟</m:t>
                            </m:r>
                          </m:num>
                          <m:den>
                            <m:f>
                              <m:fPr>
                                <m:ctrlPr>
                                  <a:rPr lang="fr-F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sz="2200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den>
                        </m:f>
                      </m:oMath>
                    </m:oMathPara>
                  </a14:m>
                  <a:endParaRPr lang="fr-FR" sz="2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752" y="5041497"/>
                  <a:ext cx="1592681" cy="9971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7075488" y="5041497"/>
              <a:ext cx="1584959" cy="10334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5" name="Group 71"/>
          <p:cNvGrpSpPr/>
          <p:nvPr/>
        </p:nvGrpSpPr>
        <p:grpSpPr>
          <a:xfrm>
            <a:off x="4874952" y="5003453"/>
            <a:ext cx="2398603" cy="573859"/>
            <a:chOff x="8134838" y="4438689"/>
            <a:chExt cx="2398603" cy="1199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8177732" y="4607586"/>
                  <a:ext cx="2355709" cy="430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fr-FR" sz="2200" b="1" i="1" smtClean="0">
                                <a:latin typeface="Cambria Math" panose="02040503050406030204" pitchFamily="18" charset="0"/>
                              </a:rPr>
                              <m:t>𝒔𝒄𝒂𝒕</m:t>
                            </m:r>
                          </m:sub>
                        </m:s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732" y="4607586"/>
                  <a:ext cx="2355709" cy="4308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59" b="-1441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8134838" y="4438689"/>
              <a:ext cx="2355709" cy="11995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21"/>
              <p:cNvSpPr txBox="1"/>
              <p:nvPr/>
            </p:nvSpPr>
            <p:spPr>
              <a:xfrm>
                <a:off x="4904779" y="3314412"/>
                <a:ext cx="2481513" cy="777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𝑞</m:t>
                                  </m:r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fr-FR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8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79" y="3314412"/>
                <a:ext cx="2481513" cy="7773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75"/>
          <p:cNvSpPr txBox="1"/>
          <p:nvPr/>
        </p:nvSpPr>
        <p:spPr>
          <a:xfrm>
            <a:off x="4766214" y="2872167"/>
            <a:ext cx="1629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Fano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profile</a:t>
            </a:r>
            <a:endParaRPr lang="el-G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5" name="Straight Arrow Connector 13"/>
          <p:cNvCxnSpPr/>
          <p:nvPr/>
        </p:nvCxnSpPr>
        <p:spPr>
          <a:xfrm>
            <a:off x="2979027" y="2256275"/>
            <a:ext cx="4573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4"/>
          <p:cNvSpPr txBox="1"/>
          <p:nvPr/>
        </p:nvSpPr>
        <p:spPr>
          <a:xfrm>
            <a:off x="3505879" y="2074296"/>
            <a:ext cx="300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Configuration Interaction 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21"/>
              <p:cNvSpPr txBox="1"/>
              <p:nvPr/>
            </p:nvSpPr>
            <p:spPr>
              <a:xfrm>
                <a:off x="525179" y="3175840"/>
                <a:ext cx="1807994" cy="7129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7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79" y="3175840"/>
                <a:ext cx="1807994" cy="7129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82"/>
          <p:cNvSpPr txBox="1"/>
          <p:nvPr/>
        </p:nvSpPr>
        <p:spPr>
          <a:xfrm>
            <a:off x="403550" y="2753481"/>
            <a:ext cx="2783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Scattering  Amplitude</a:t>
            </a:r>
            <a:endParaRPr lang="el-G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7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61507" r="1225" b="4288"/>
          <a:stretch>
            <a:fillRect/>
          </a:stretch>
        </p:blipFill>
        <p:spPr bwMode="auto">
          <a:xfrm rot="5400000">
            <a:off x="8118317" y="1910740"/>
            <a:ext cx="3060843" cy="14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450" t="61507" r="1225" b="42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0474583" y="3149103"/>
            <a:ext cx="10668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sz="2000" dirty="0">
                <a:solidFill>
                  <a:srgbClr val="00B0F0"/>
                </a:solidFill>
                <a:latin typeface="Cambria Math" panose="02040503050406030204" pitchFamily="18" charset="0"/>
              </a:rPr>
              <a:t>q</a:t>
            </a:r>
            <a:r>
              <a:rPr lang="fr-FR" alt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=-2.77</a:t>
            </a:r>
          </a:p>
          <a:p>
            <a:pPr eaLnBrk="1" hangingPunct="1">
              <a:lnSpc>
                <a:spcPct val="100000"/>
              </a:lnSpc>
            </a:pPr>
            <a:endParaRPr lang="fr-FR" altLang="fr-FR" sz="20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9167302" y="4081623"/>
            <a:ext cx="504825" cy="40005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 flipV="1">
            <a:off x="9332497" y="3833601"/>
            <a:ext cx="45719" cy="2380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cxnSp>
        <p:nvCxnSpPr>
          <p:cNvPr id="62" name="AutoShape 55"/>
          <p:cNvCxnSpPr>
            <a:cxnSpLocks noChangeShapeType="1"/>
          </p:cNvCxnSpPr>
          <p:nvPr/>
        </p:nvCxnSpPr>
        <p:spPr bwMode="auto">
          <a:xfrm flipV="1">
            <a:off x="9116473" y="2753481"/>
            <a:ext cx="436800" cy="5950"/>
          </a:xfrm>
          <a:prstGeom prst="straightConnector1">
            <a:avLst/>
          </a:prstGeom>
          <a:noFill/>
          <a:ln w="38160">
            <a:solidFill>
              <a:srgbClr val="00B0F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AutoShape 58"/>
          <p:cNvCxnSpPr>
            <a:cxnSpLocks noChangeShapeType="1"/>
          </p:cNvCxnSpPr>
          <p:nvPr/>
        </p:nvCxnSpPr>
        <p:spPr bwMode="auto">
          <a:xfrm flipV="1">
            <a:off x="8904312" y="1198249"/>
            <a:ext cx="16909" cy="2730007"/>
          </a:xfrm>
          <a:prstGeom prst="straightConnector1">
            <a:avLst/>
          </a:prstGeom>
          <a:noFill/>
          <a:ln w="1908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Rectangle 48"/>
          <p:cNvSpPr>
            <a:spLocks noChangeArrowheads="1"/>
          </p:cNvSpPr>
          <p:nvPr/>
        </p:nvSpPr>
        <p:spPr bwMode="auto">
          <a:xfrm rot="16200000">
            <a:off x="10804539" y="1554483"/>
            <a:ext cx="22367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Domke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., 1996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79"/>
              <p:cNvSpPr txBox="1"/>
              <p:nvPr/>
            </p:nvSpPr>
            <p:spPr>
              <a:xfrm>
                <a:off x="9419714" y="2244410"/>
                <a:ext cx="2453807" cy="568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(17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=37meV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714" y="2244410"/>
                <a:ext cx="2453807" cy="568297"/>
              </a:xfrm>
              <a:prstGeom prst="rect">
                <a:avLst/>
              </a:prstGeom>
              <a:blipFill rotWithShape="0">
                <a:blip r:embed="rId14"/>
                <a:stretch>
                  <a:fillRect l="-2481" b="-86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82"/>
          <p:cNvSpPr txBox="1"/>
          <p:nvPr/>
        </p:nvSpPr>
        <p:spPr>
          <a:xfrm>
            <a:off x="398449" y="4074955"/>
            <a:ext cx="2117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Reduced energy</a:t>
            </a:r>
            <a:endParaRPr lang="el-G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8028623" y="1127570"/>
            <a:ext cx="754392" cy="463744"/>
          </a:xfrm>
          <a:prstGeom prst="rect">
            <a:avLst/>
          </a:prstGeom>
          <a:blipFill dpi="0" rotWithShape="0">
            <a:blip r:embed="rId15"/>
            <a:srcRect/>
            <a:stretch>
              <a:fillRect t="1" r="-189768" b="106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9" name="AutoShape 26"/>
          <p:cNvSpPr>
            <a:spLocks noChangeArrowheads="1"/>
          </p:cNvSpPr>
          <p:nvPr/>
        </p:nvSpPr>
        <p:spPr bwMode="auto">
          <a:xfrm>
            <a:off x="4553326" y="2957665"/>
            <a:ext cx="242715" cy="259889"/>
          </a:xfrm>
          <a:prstGeom prst="rightArrow">
            <a:avLst>
              <a:gd name="adj1" fmla="val 50000"/>
              <a:gd name="adj2" fmla="val 52423"/>
            </a:avLst>
          </a:prstGeom>
          <a:solidFill>
            <a:srgbClr val="00B0F0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0" name="AutoShape 26"/>
          <p:cNvSpPr>
            <a:spLocks noChangeArrowheads="1"/>
          </p:cNvSpPr>
          <p:nvPr/>
        </p:nvSpPr>
        <p:spPr bwMode="auto">
          <a:xfrm>
            <a:off x="4514568" y="4578282"/>
            <a:ext cx="242715" cy="259889"/>
          </a:xfrm>
          <a:prstGeom prst="rightArrow">
            <a:avLst>
              <a:gd name="adj1" fmla="val 50000"/>
              <a:gd name="adj2" fmla="val 52423"/>
            </a:avLst>
          </a:prstGeom>
          <a:solidFill>
            <a:srgbClr val="00B0F0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1" name="TextBox 75"/>
          <p:cNvSpPr txBox="1"/>
          <p:nvPr/>
        </p:nvSpPr>
        <p:spPr>
          <a:xfrm>
            <a:off x="4766214" y="4481673"/>
            <a:ext cx="2179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Scattering phase</a:t>
            </a:r>
            <a:endParaRPr lang="el-GR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3" name="Picture 5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2756" y="3939906"/>
            <a:ext cx="2365896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9797149" y="6474661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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 rot="16200000">
            <a:off x="7672588" y="517698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 </a:t>
            </a:r>
            <a:r>
              <a:rPr lang="fr-FR" i="1" baseline="-25000" dirty="0" smtClean="0">
                <a:sym typeface="Symbol" panose="05050102010706020507" pitchFamily="18" charset="2"/>
              </a:rPr>
              <a:t>scat</a:t>
            </a:r>
            <a:r>
              <a:rPr lang="fr-FR" dirty="0" smtClean="0">
                <a:sym typeface="Symbol" panose="05050102010706020507" pitchFamily="18" charset="2"/>
              </a:rPr>
              <a:t> [rad]</a:t>
            </a:r>
            <a:endParaRPr lang="fr-FR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6797817" y="1281031"/>
            <a:ext cx="2185988" cy="458788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94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58" grpId="0"/>
      <p:bldP spid="60" grpId="0" animBg="1"/>
      <p:bldP spid="61" grpId="0" animBg="1"/>
      <p:bldP spid="43" grpId="0"/>
      <p:bldP spid="68" grpId="0" animBg="1"/>
      <p:bldP spid="69" grpId="0" animBg="1"/>
      <p:bldP spid="70" grpId="0" animBg="1"/>
      <p:bldP spid="71" grpId="0"/>
      <p:bldP spid="74" grpId="0"/>
      <p:bldP spid="75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12192000" cy="1014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861695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fr-FR" altLang="fr-FR" sz="1100" dirty="0">
                <a:solidFill>
                  <a:srgbClr val="8B8B8B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4132097" y="15121"/>
            <a:ext cx="105156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fr-FR" altLang="fr-FR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Scattering</a:t>
            </a:r>
            <a:r>
              <a:rPr lang="fr-FR" altLang="fr-FR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phase</a:t>
            </a:r>
            <a:endParaRPr lang="fr-FR" altLang="fr-FR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91870"/>
              </p:ext>
            </p:extLst>
          </p:nvPr>
        </p:nvGraphicFramePr>
        <p:xfrm>
          <a:off x="8819888" y="2163729"/>
          <a:ext cx="1602891" cy="94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4" imgW="672840" imgH="393480" progId="Equation.3">
                  <p:embed/>
                </p:oleObj>
              </mc:Choice>
              <mc:Fallback>
                <p:oleObj name="Equation" r:id="rId4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9888" y="2163729"/>
                        <a:ext cx="1602891" cy="94344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5942052" y="2090799"/>
            <a:ext cx="2714076" cy="1089301"/>
            <a:chOff x="1216091" y="5778734"/>
            <a:chExt cx="2714076" cy="1089301"/>
          </a:xfrm>
        </p:grpSpPr>
        <p:sp>
          <p:nvSpPr>
            <p:cNvPr id="17" name="Rectangle 16"/>
            <p:cNvSpPr/>
            <p:nvPr/>
          </p:nvSpPr>
          <p:spPr>
            <a:xfrm>
              <a:off x="1254755" y="6160148"/>
              <a:ext cx="25330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</a:rPr>
                <a:t>(Wigner time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delay</a:t>
              </a:r>
              <a:r>
                <a:rPr lang="fr-FR" sz="2000" dirty="0">
                  <a:solidFill>
                    <a:prstClr val="black"/>
                  </a:solidFill>
                </a:rPr>
                <a:t>)</a:t>
              </a:r>
              <a:r>
                <a:rPr lang="fr-FR" sz="2000" dirty="0" smtClean="0">
                  <a:solidFill>
                    <a:prstClr val="black"/>
                  </a:solidFill>
                </a:rPr>
                <a:t>  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43592" y="6560258"/>
              <a:ext cx="24890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E. P. Wigner, Phys. </a:t>
              </a:r>
              <a:r>
                <a:rPr lang="fr-FR" sz="1400" b="1" dirty="0" err="1"/>
                <a:t>Rev</a:t>
              </a:r>
              <a:r>
                <a:rPr lang="fr-FR" sz="1400" b="1" dirty="0"/>
                <a:t>. </a:t>
              </a:r>
              <a:r>
                <a:rPr lang="fr-FR" sz="1400" b="1" dirty="0" smtClean="0"/>
                <a:t> </a:t>
              </a:r>
              <a:r>
                <a:rPr lang="fr-FR" sz="1400" b="1" dirty="0"/>
                <a:t>(1955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6091" y="5778734"/>
              <a:ext cx="27140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</a:rPr>
                <a:t>  </a:t>
              </a:r>
              <a:r>
                <a:rPr lang="fr-FR" sz="2000" dirty="0" err="1">
                  <a:solidFill>
                    <a:prstClr val="black"/>
                  </a:solidFill>
                </a:rPr>
                <a:t>I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onization</a:t>
              </a:r>
              <a:r>
                <a:rPr lang="fr-FR" sz="2000" dirty="0" smtClean="0">
                  <a:solidFill>
                    <a:prstClr val="black"/>
                  </a:solidFill>
                </a:rPr>
                <a:t> time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delay</a:t>
              </a:r>
              <a:r>
                <a:rPr lang="fr-FR" sz="2000" dirty="0" smtClean="0">
                  <a:solidFill>
                    <a:prstClr val="black"/>
                  </a:solidFill>
                </a:rPr>
                <a:t> :  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ZoneTexte 22"/>
          <p:cNvSpPr txBox="1"/>
          <p:nvPr/>
        </p:nvSpPr>
        <p:spPr>
          <a:xfrm>
            <a:off x="1124509" y="5230183"/>
            <a:ext cx="6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Délai introduit par une résonance intermédiaire ? </a:t>
            </a:r>
            <a:endParaRPr lang="fr-FR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701437" y="4061229"/>
            <a:ext cx="3658713" cy="2381369"/>
            <a:chOff x="8186766" y="3896947"/>
            <a:chExt cx="3658713" cy="2381369"/>
          </a:xfrm>
        </p:grpSpPr>
        <p:pic>
          <p:nvPicPr>
            <p:cNvPr id="29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982162" y="3399526"/>
              <a:ext cx="2365896" cy="336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ZoneTexte 51"/>
            <p:cNvSpPr txBox="1"/>
            <p:nvPr/>
          </p:nvSpPr>
          <p:spPr>
            <a:xfrm>
              <a:off x="9801623" y="5908984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ym typeface="Symbol" panose="05050102010706020507" pitchFamily="18" charset="2"/>
                </a:rPr>
                <a:t></a:t>
              </a:r>
              <a:endParaRPr lang="fr-FR" dirty="0"/>
            </a:p>
          </p:txBody>
        </p:sp>
        <p:sp>
          <p:nvSpPr>
            <p:cNvPr id="31" name="ZoneTexte 55"/>
            <p:cNvSpPr txBox="1"/>
            <p:nvPr/>
          </p:nvSpPr>
          <p:spPr>
            <a:xfrm rot="16200000">
              <a:off x="7773351" y="4630386"/>
              <a:ext cx="119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ym typeface="Symbol" panose="05050102010706020507" pitchFamily="18" charset="2"/>
                </a:rPr>
                <a:t> </a:t>
              </a:r>
              <a:r>
                <a:rPr lang="fr-FR" i="1" baseline="-25000" dirty="0" smtClean="0">
                  <a:sym typeface="Symbol" panose="05050102010706020507" pitchFamily="18" charset="2"/>
                </a:rPr>
                <a:t>scat</a:t>
              </a:r>
              <a:r>
                <a:rPr lang="fr-FR" dirty="0" smtClean="0">
                  <a:sym typeface="Symbol" panose="05050102010706020507" pitchFamily="18" charset="2"/>
                </a:rPr>
                <a:t> [rad]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19656" y="1576314"/>
            <a:ext cx="5614689" cy="3570480"/>
            <a:chOff x="319656" y="1576314"/>
            <a:chExt cx="5614689" cy="3570480"/>
          </a:xfrm>
        </p:grpSpPr>
        <p:grpSp>
          <p:nvGrpSpPr>
            <p:cNvPr id="2" name="Group 1"/>
            <p:cNvGrpSpPr/>
            <p:nvPr/>
          </p:nvGrpSpPr>
          <p:grpSpPr>
            <a:xfrm>
              <a:off x="453780" y="1576314"/>
              <a:ext cx="5254649" cy="3329788"/>
              <a:chOff x="369379" y="2257598"/>
              <a:chExt cx="5254649" cy="3329788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69379" y="2257598"/>
                <a:ext cx="5254649" cy="3329788"/>
                <a:chOff x="409303" y="1484784"/>
                <a:chExt cx="5254649" cy="3329788"/>
              </a:xfrm>
            </p:grpSpPr>
            <p:pic>
              <p:nvPicPr>
                <p:cNvPr id="15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303" y="1484784"/>
                  <a:ext cx="5254649" cy="3329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2893799" y="1516333"/>
                  <a:ext cx="22896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dirty="0" smtClean="0">
                      <a:solidFill>
                        <a:srgbClr val="FF0000"/>
                      </a:solidFill>
                    </a:rPr>
                    <a:t>Phase de diffusion</a:t>
                  </a:r>
                  <a:endParaRPr lang="fr-FR" sz="2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" name="Connecteur droit avec flèche 2"/>
                <p:cNvCxnSpPr/>
                <p:nvPr/>
              </p:nvCxnSpPr>
              <p:spPr bwMode="auto">
                <a:xfrm>
                  <a:off x="5098973" y="1916443"/>
                  <a:ext cx="288032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042600" y="4173778"/>
                <a:ext cx="485140" cy="417830"/>
              </a:xfrm>
              <a:custGeom>
                <a:avLst/>
                <a:gdLst>
                  <a:gd name="T0" fmla="*/ 3 w 225"/>
                  <a:gd name="T1" fmla="*/ 338 h 341"/>
                  <a:gd name="T2" fmla="*/ 7 w 225"/>
                  <a:gd name="T3" fmla="*/ 334 h 341"/>
                  <a:gd name="T4" fmla="*/ 10 w 225"/>
                  <a:gd name="T5" fmla="*/ 330 h 341"/>
                  <a:gd name="T6" fmla="*/ 14 w 225"/>
                  <a:gd name="T7" fmla="*/ 326 h 341"/>
                  <a:gd name="T8" fmla="*/ 18 w 225"/>
                  <a:gd name="T9" fmla="*/ 320 h 341"/>
                  <a:gd name="T10" fmla="*/ 22 w 225"/>
                  <a:gd name="T11" fmla="*/ 314 h 341"/>
                  <a:gd name="T12" fmla="*/ 25 w 225"/>
                  <a:gd name="T13" fmla="*/ 306 h 341"/>
                  <a:gd name="T14" fmla="*/ 29 w 225"/>
                  <a:gd name="T15" fmla="*/ 298 h 341"/>
                  <a:gd name="T16" fmla="*/ 33 w 225"/>
                  <a:gd name="T17" fmla="*/ 288 h 341"/>
                  <a:gd name="T18" fmla="*/ 37 w 225"/>
                  <a:gd name="T19" fmla="*/ 277 h 341"/>
                  <a:gd name="T20" fmla="*/ 40 w 225"/>
                  <a:gd name="T21" fmla="*/ 265 h 341"/>
                  <a:gd name="T22" fmla="*/ 44 w 225"/>
                  <a:gd name="T23" fmla="*/ 252 h 341"/>
                  <a:gd name="T24" fmla="*/ 48 w 225"/>
                  <a:gd name="T25" fmla="*/ 237 h 341"/>
                  <a:gd name="T26" fmla="*/ 52 w 225"/>
                  <a:gd name="T27" fmla="*/ 221 h 341"/>
                  <a:gd name="T28" fmla="*/ 55 w 225"/>
                  <a:gd name="T29" fmla="*/ 205 h 341"/>
                  <a:gd name="T30" fmla="*/ 59 w 225"/>
                  <a:gd name="T31" fmla="*/ 188 h 341"/>
                  <a:gd name="T32" fmla="*/ 63 w 225"/>
                  <a:gd name="T33" fmla="*/ 169 h 341"/>
                  <a:gd name="T34" fmla="*/ 67 w 225"/>
                  <a:gd name="T35" fmla="*/ 151 h 341"/>
                  <a:gd name="T36" fmla="*/ 70 w 225"/>
                  <a:gd name="T37" fmla="*/ 132 h 341"/>
                  <a:gd name="T38" fmla="*/ 74 w 225"/>
                  <a:gd name="T39" fmla="*/ 113 h 341"/>
                  <a:gd name="T40" fmla="*/ 78 w 225"/>
                  <a:gd name="T41" fmla="*/ 95 h 341"/>
                  <a:gd name="T42" fmla="*/ 82 w 225"/>
                  <a:gd name="T43" fmla="*/ 78 h 341"/>
                  <a:gd name="T44" fmla="*/ 85 w 225"/>
                  <a:gd name="T45" fmla="*/ 61 h 341"/>
                  <a:gd name="T46" fmla="*/ 89 w 225"/>
                  <a:gd name="T47" fmla="*/ 46 h 341"/>
                  <a:gd name="T48" fmla="*/ 93 w 225"/>
                  <a:gd name="T49" fmla="*/ 32 h 341"/>
                  <a:gd name="T50" fmla="*/ 97 w 225"/>
                  <a:gd name="T51" fmla="*/ 21 h 341"/>
                  <a:gd name="T52" fmla="*/ 100 w 225"/>
                  <a:gd name="T53" fmla="*/ 12 h 341"/>
                  <a:gd name="T54" fmla="*/ 104 w 225"/>
                  <a:gd name="T55" fmla="*/ 6 h 341"/>
                  <a:gd name="T56" fmla="*/ 108 w 225"/>
                  <a:gd name="T57" fmla="*/ 1 h 341"/>
                  <a:gd name="T58" fmla="*/ 112 w 225"/>
                  <a:gd name="T59" fmla="*/ 0 h 341"/>
                  <a:gd name="T60" fmla="*/ 115 w 225"/>
                  <a:gd name="T61" fmla="*/ 1 h 341"/>
                  <a:gd name="T62" fmla="*/ 119 w 225"/>
                  <a:gd name="T63" fmla="*/ 6 h 341"/>
                  <a:gd name="T64" fmla="*/ 123 w 225"/>
                  <a:gd name="T65" fmla="*/ 12 h 341"/>
                  <a:gd name="T66" fmla="*/ 127 w 225"/>
                  <a:gd name="T67" fmla="*/ 21 h 341"/>
                  <a:gd name="T68" fmla="*/ 130 w 225"/>
                  <a:gd name="T69" fmla="*/ 32 h 341"/>
                  <a:gd name="T70" fmla="*/ 134 w 225"/>
                  <a:gd name="T71" fmla="*/ 46 h 341"/>
                  <a:gd name="T72" fmla="*/ 138 w 225"/>
                  <a:gd name="T73" fmla="*/ 61 h 341"/>
                  <a:gd name="T74" fmla="*/ 142 w 225"/>
                  <a:gd name="T75" fmla="*/ 78 h 341"/>
                  <a:gd name="T76" fmla="*/ 145 w 225"/>
                  <a:gd name="T77" fmla="*/ 95 h 341"/>
                  <a:gd name="T78" fmla="*/ 149 w 225"/>
                  <a:gd name="T79" fmla="*/ 113 h 341"/>
                  <a:gd name="T80" fmla="*/ 153 w 225"/>
                  <a:gd name="T81" fmla="*/ 132 h 341"/>
                  <a:gd name="T82" fmla="*/ 157 w 225"/>
                  <a:gd name="T83" fmla="*/ 151 h 341"/>
                  <a:gd name="T84" fmla="*/ 160 w 225"/>
                  <a:gd name="T85" fmla="*/ 169 h 341"/>
                  <a:gd name="T86" fmla="*/ 164 w 225"/>
                  <a:gd name="T87" fmla="*/ 188 h 341"/>
                  <a:gd name="T88" fmla="*/ 168 w 225"/>
                  <a:gd name="T89" fmla="*/ 205 h 341"/>
                  <a:gd name="T90" fmla="*/ 172 w 225"/>
                  <a:gd name="T91" fmla="*/ 221 h 341"/>
                  <a:gd name="T92" fmla="*/ 175 w 225"/>
                  <a:gd name="T93" fmla="*/ 237 h 341"/>
                  <a:gd name="T94" fmla="*/ 179 w 225"/>
                  <a:gd name="T95" fmla="*/ 252 h 341"/>
                  <a:gd name="T96" fmla="*/ 183 w 225"/>
                  <a:gd name="T97" fmla="*/ 265 h 341"/>
                  <a:gd name="T98" fmla="*/ 187 w 225"/>
                  <a:gd name="T99" fmla="*/ 277 h 341"/>
                  <a:gd name="T100" fmla="*/ 190 w 225"/>
                  <a:gd name="T101" fmla="*/ 288 h 341"/>
                  <a:gd name="T102" fmla="*/ 194 w 225"/>
                  <a:gd name="T103" fmla="*/ 298 h 341"/>
                  <a:gd name="T104" fmla="*/ 198 w 225"/>
                  <a:gd name="T105" fmla="*/ 306 h 341"/>
                  <a:gd name="T106" fmla="*/ 202 w 225"/>
                  <a:gd name="T107" fmla="*/ 314 h 341"/>
                  <a:gd name="T108" fmla="*/ 205 w 225"/>
                  <a:gd name="T109" fmla="*/ 320 h 341"/>
                  <a:gd name="T110" fmla="*/ 209 w 225"/>
                  <a:gd name="T111" fmla="*/ 326 h 341"/>
                  <a:gd name="T112" fmla="*/ 213 w 225"/>
                  <a:gd name="T113" fmla="*/ 330 h 341"/>
                  <a:gd name="T114" fmla="*/ 217 w 225"/>
                  <a:gd name="T115" fmla="*/ 334 h 341"/>
                  <a:gd name="T116" fmla="*/ 220 w 225"/>
                  <a:gd name="T117" fmla="*/ 338 h 341"/>
                  <a:gd name="T118" fmla="*/ 224 w 225"/>
                  <a:gd name="T11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341">
                    <a:moveTo>
                      <a:pt x="0" y="340"/>
                    </a:moveTo>
                    <a:lnTo>
                      <a:pt x="1" y="339"/>
                    </a:lnTo>
                    <a:lnTo>
                      <a:pt x="1" y="339"/>
                    </a:lnTo>
                    <a:lnTo>
                      <a:pt x="2" y="338"/>
                    </a:lnTo>
                    <a:lnTo>
                      <a:pt x="3" y="338"/>
                    </a:lnTo>
                    <a:lnTo>
                      <a:pt x="4" y="337"/>
                    </a:lnTo>
                    <a:lnTo>
                      <a:pt x="5" y="336"/>
                    </a:lnTo>
                    <a:lnTo>
                      <a:pt x="5" y="336"/>
                    </a:lnTo>
                    <a:lnTo>
                      <a:pt x="6" y="335"/>
                    </a:lnTo>
                    <a:lnTo>
                      <a:pt x="7" y="334"/>
                    </a:lnTo>
                    <a:lnTo>
                      <a:pt x="8" y="333"/>
                    </a:lnTo>
                    <a:lnTo>
                      <a:pt x="8" y="333"/>
                    </a:lnTo>
                    <a:lnTo>
                      <a:pt x="9" y="332"/>
                    </a:lnTo>
                    <a:lnTo>
                      <a:pt x="10" y="331"/>
                    </a:lnTo>
                    <a:lnTo>
                      <a:pt x="10" y="330"/>
                    </a:lnTo>
                    <a:lnTo>
                      <a:pt x="11" y="329"/>
                    </a:lnTo>
                    <a:lnTo>
                      <a:pt x="12" y="328"/>
                    </a:lnTo>
                    <a:lnTo>
                      <a:pt x="13" y="328"/>
                    </a:lnTo>
                    <a:lnTo>
                      <a:pt x="14" y="327"/>
                    </a:lnTo>
                    <a:lnTo>
                      <a:pt x="14" y="326"/>
                    </a:lnTo>
                    <a:lnTo>
                      <a:pt x="15" y="325"/>
                    </a:lnTo>
                    <a:lnTo>
                      <a:pt x="16" y="324"/>
                    </a:lnTo>
                    <a:lnTo>
                      <a:pt x="16" y="322"/>
                    </a:lnTo>
                    <a:lnTo>
                      <a:pt x="17" y="321"/>
                    </a:lnTo>
                    <a:lnTo>
                      <a:pt x="18" y="320"/>
                    </a:lnTo>
                    <a:lnTo>
                      <a:pt x="19" y="319"/>
                    </a:lnTo>
                    <a:lnTo>
                      <a:pt x="20" y="318"/>
                    </a:lnTo>
                    <a:lnTo>
                      <a:pt x="20" y="316"/>
                    </a:lnTo>
                    <a:lnTo>
                      <a:pt x="21" y="315"/>
                    </a:lnTo>
                    <a:lnTo>
                      <a:pt x="22" y="314"/>
                    </a:lnTo>
                    <a:lnTo>
                      <a:pt x="23" y="312"/>
                    </a:lnTo>
                    <a:lnTo>
                      <a:pt x="23" y="311"/>
                    </a:lnTo>
                    <a:lnTo>
                      <a:pt x="24" y="309"/>
                    </a:lnTo>
                    <a:lnTo>
                      <a:pt x="25" y="308"/>
                    </a:lnTo>
                    <a:lnTo>
                      <a:pt x="25" y="306"/>
                    </a:lnTo>
                    <a:lnTo>
                      <a:pt x="26" y="305"/>
                    </a:lnTo>
                    <a:lnTo>
                      <a:pt x="27" y="303"/>
                    </a:lnTo>
                    <a:lnTo>
                      <a:pt x="28" y="301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0" y="296"/>
                    </a:lnTo>
                    <a:lnTo>
                      <a:pt x="31" y="294"/>
                    </a:lnTo>
                    <a:lnTo>
                      <a:pt x="31" y="292"/>
                    </a:lnTo>
                    <a:lnTo>
                      <a:pt x="32" y="290"/>
                    </a:lnTo>
                    <a:lnTo>
                      <a:pt x="33" y="288"/>
                    </a:lnTo>
                    <a:lnTo>
                      <a:pt x="34" y="286"/>
                    </a:lnTo>
                    <a:lnTo>
                      <a:pt x="34" y="284"/>
                    </a:lnTo>
                    <a:lnTo>
                      <a:pt x="35" y="282"/>
                    </a:lnTo>
                    <a:lnTo>
                      <a:pt x="36" y="279"/>
                    </a:lnTo>
                    <a:lnTo>
                      <a:pt x="37" y="277"/>
                    </a:lnTo>
                    <a:lnTo>
                      <a:pt x="38" y="275"/>
                    </a:lnTo>
                    <a:lnTo>
                      <a:pt x="38" y="272"/>
                    </a:lnTo>
                    <a:lnTo>
                      <a:pt x="39" y="270"/>
                    </a:lnTo>
                    <a:lnTo>
                      <a:pt x="40" y="268"/>
                    </a:lnTo>
                    <a:lnTo>
                      <a:pt x="40" y="265"/>
                    </a:lnTo>
                    <a:lnTo>
                      <a:pt x="41" y="263"/>
                    </a:lnTo>
                    <a:lnTo>
                      <a:pt x="42" y="260"/>
                    </a:lnTo>
                    <a:lnTo>
                      <a:pt x="43" y="257"/>
                    </a:lnTo>
                    <a:lnTo>
                      <a:pt x="43" y="254"/>
                    </a:lnTo>
                    <a:lnTo>
                      <a:pt x="44" y="252"/>
                    </a:lnTo>
                    <a:lnTo>
                      <a:pt x="45" y="249"/>
                    </a:lnTo>
                    <a:lnTo>
                      <a:pt x="46" y="246"/>
                    </a:lnTo>
                    <a:lnTo>
                      <a:pt x="46" y="243"/>
                    </a:lnTo>
                    <a:lnTo>
                      <a:pt x="47" y="240"/>
                    </a:lnTo>
                    <a:lnTo>
                      <a:pt x="48" y="237"/>
                    </a:lnTo>
                    <a:lnTo>
                      <a:pt x="49" y="234"/>
                    </a:lnTo>
                    <a:lnTo>
                      <a:pt x="49" y="231"/>
                    </a:lnTo>
                    <a:lnTo>
                      <a:pt x="50" y="228"/>
                    </a:lnTo>
                    <a:lnTo>
                      <a:pt x="51" y="225"/>
                    </a:lnTo>
                    <a:lnTo>
                      <a:pt x="52" y="221"/>
                    </a:lnTo>
                    <a:lnTo>
                      <a:pt x="52" y="218"/>
                    </a:lnTo>
                    <a:lnTo>
                      <a:pt x="53" y="215"/>
                    </a:lnTo>
                    <a:lnTo>
                      <a:pt x="54" y="212"/>
                    </a:lnTo>
                    <a:lnTo>
                      <a:pt x="55" y="208"/>
                    </a:lnTo>
                    <a:lnTo>
                      <a:pt x="55" y="205"/>
                    </a:lnTo>
                    <a:lnTo>
                      <a:pt x="56" y="201"/>
                    </a:lnTo>
                    <a:lnTo>
                      <a:pt x="57" y="198"/>
                    </a:lnTo>
                    <a:lnTo>
                      <a:pt x="58" y="195"/>
                    </a:lnTo>
                    <a:lnTo>
                      <a:pt x="58" y="191"/>
                    </a:lnTo>
                    <a:lnTo>
                      <a:pt x="59" y="188"/>
                    </a:lnTo>
                    <a:lnTo>
                      <a:pt x="60" y="184"/>
                    </a:lnTo>
                    <a:lnTo>
                      <a:pt x="61" y="180"/>
                    </a:lnTo>
                    <a:lnTo>
                      <a:pt x="62" y="177"/>
                    </a:lnTo>
                    <a:lnTo>
                      <a:pt x="62" y="173"/>
                    </a:lnTo>
                    <a:lnTo>
                      <a:pt x="63" y="169"/>
                    </a:lnTo>
                    <a:lnTo>
                      <a:pt x="64" y="166"/>
                    </a:lnTo>
                    <a:lnTo>
                      <a:pt x="64" y="162"/>
                    </a:lnTo>
                    <a:lnTo>
                      <a:pt x="65" y="158"/>
                    </a:lnTo>
                    <a:lnTo>
                      <a:pt x="66" y="155"/>
                    </a:lnTo>
                    <a:lnTo>
                      <a:pt x="67" y="151"/>
                    </a:lnTo>
                    <a:lnTo>
                      <a:pt x="67" y="147"/>
                    </a:lnTo>
                    <a:lnTo>
                      <a:pt x="68" y="143"/>
                    </a:lnTo>
                    <a:lnTo>
                      <a:pt x="69" y="140"/>
                    </a:lnTo>
                    <a:lnTo>
                      <a:pt x="70" y="136"/>
                    </a:lnTo>
                    <a:lnTo>
                      <a:pt x="70" y="132"/>
                    </a:lnTo>
                    <a:lnTo>
                      <a:pt x="71" y="128"/>
                    </a:lnTo>
                    <a:lnTo>
                      <a:pt x="72" y="124"/>
                    </a:lnTo>
                    <a:lnTo>
                      <a:pt x="73" y="121"/>
                    </a:lnTo>
                    <a:lnTo>
                      <a:pt x="73" y="117"/>
                    </a:lnTo>
                    <a:lnTo>
                      <a:pt x="74" y="113"/>
                    </a:lnTo>
                    <a:lnTo>
                      <a:pt x="75" y="110"/>
                    </a:lnTo>
                    <a:lnTo>
                      <a:pt x="76" y="106"/>
                    </a:lnTo>
                    <a:lnTo>
                      <a:pt x="76" y="102"/>
                    </a:lnTo>
                    <a:lnTo>
                      <a:pt x="77" y="99"/>
                    </a:lnTo>
                    <a:lnTo>
                      <a:pt x="78" y="95"/>
                    </a:lnTo>
                    <a:lnTo>
                      <a:pt x="79" y="92"/>
                    </a:lnTo>
                    <a:lnTo>
                      <a:pt x="79" y="88"/>
                    </a:lnTo>
                    <a:lnTo>
                      <a:pt x="80" y="85"/>
                    </a:lnTo>
                    <a:lnTo>
                      <a:pt x="81" y="81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3" y="71"/>
                    </a:lnTo>
                    <a:lnTo>
                      <a:pt x="84" y="68"/>
                    </a:lnTo>
                    <a:lnTo>
                      <a:pt x="85" y="64"/>
                    </a:lnTo>
                    <a:lnTo>
                      <a:pt x="85" y="61"/>
                    </a:lnTo>
                    <a:lnTo>
                      <a:pt x="86" y="58"/>
                    </a:lnTo>
                    <a:lnTo>
                      <a:pt x="87" y="55"/>
                    </a:lnTo>
                    <a:lnTo>
                      <a:pt x="88" y="52"/>
                    </a:lnTo>
                    <a:lnTo>
                      <a:pt x="88" y="49"/>
                    </a:lnTo>
                    <a:lnTo>
                      <a:pt x="89" y="46"/>
                    </a:lnTo>
                    <a:lnTo>
                      <a:pt x="90" y="43"/>
                    </a:lnTo>
                    <a:lnTo>
                      <a:pt x="91" y="40"/>
                    </a:lnTo>
                    <a:lnTo>
                      <a:pt x="91" y="38"/>
                    </a:lnTo>
                    <a:lnTo>
                      <a:pt x="92" y="35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4" y="28"/>
                    </a:lnTo>
                    <a:lnTo>
                      <a:pt x="95" y="26"/>
                    </a:lnTo>
                    <a:lnTo>
                      <a:pt x="96" y="23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4"/>
                    </a:lnTo>
                    <a:lnTo>
                      <a:pt x="100" y="12"/>
                    </a:lnTo>
                    <a:lnTo>
                      <a:pt x="101" y="11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4" y="6"/>
                    </a:lnTo>
                    <a:lnTo>
                      <a:pt x="105" y="4"/>
                    </a:lnTo>
                    <a:lnTo>
                      <a:pt x="106" y="3"/>
                    </a:lnTo>
                    <a:lnTo>
                      <a:pt x="106" y="3"/>
                    </a:lnTo>
                    <a:lnTo>
                      <a:pt x="107" y="2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8" y="3"/>
                    </a:lnTo>
                    <a:lnTo>
                      <a:pt x="118" y="4"/>
                    </a:lnTo>
                    <a:lnTo>
                      <a:pt x="119" y="6"/>
                    </a:lnTo>
                    <a:lnTo>
                      <a:pt x="120" y="7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122" y="11"/>
                    </a:lnTo>
                    <a:lnTo>
                      <a:pt x="123" y="12"/>
                    </a:lnTo>
                    <a:lnTo>
                      <a:pt x="124" y="14"/>
                    </a:lnTo>
                    <a:lnTo>
                      <a:pt x="124" y="16"/>
                    </a:lnTo>
                    <a:lnTo>
                      <a:pt x="125" y="17"/>
                    </a:lnTo>
                    <a:lnTo>
                      <a:pt x="126" y="19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8" y="26"/>
                    </a:lnTo>
                    <a:lnTo>
                      <a:pt x="129" y="28"/>
                    </a:lnTo>
                    <a:lnTo>
                      <a:pt x="130" y="30"/>
                    </a:lnTo>
                    <a:lnTo>
                      <a:pt x="130" y="32"/>
                    </a:lnTo>
                    <a:lnTo>
                      <a:pt x="131" y="35"/>
                    </a:lnTo>
                    <a:lnTo>
                      <a:pt x="132" y="38"/>
                    </a:lnTo>
                    <a:lnTo>
                      <a:pt x="133" y="40"/>
                    </a:lnTo>
                    <a:lnTo>
                      <a:pt x="133" y="43"/>
                    </a:lnTo>
                    <a:lnTo>
                      <a:pt x="134" y="46"/>
                    </a:lnTo>
                    <a:lnTo>
                      <a:pt x="135" y="49"/>
                    </a:lnTo>
                    <a:lnTo>
                      <a:pt x="136" y="52"/>
                    </a:lnTo>
                    <a:lnTo>
                      <a:pt x="136" y="55"/>
                    </a:lnTo>
                    <a:lnTo>
                      <a:pt x="137" y="58"/>
                    </a:lnTo>
                    <a:lnTo>
                      <a:pt x="138" y="61"/>
                    </a:lnTo>
                    <a:lnTo>
                      <a:pt x="139" y="64"/>
                    </a:lnTo>
                    <a:lnTo>
                      <a:pt x="139" y="68"/>
                    </a:lnTo>
                    <a:lnTo>
                      <a:pt x="140" y="71"/>
                    </a:lnTo>
                    <a:lnTo>
                      <a:pt x="141" y="74"/>
                    </a:lnTo>
                    <a:lnTo>
                      <a:pt x="142" y="78"/>
                    </a:lnTo>
                    <a:lnTo>
                      <a:pt x="142" y="81"/>
                    </a:lnTo>
                    <a:lnTo>
                      <a:pt x="143" y="85"/>
                    </a:lnTo>
                    <a:lnTo>
                      <a:pt x="144" y="88"/>
                    </a:lnTo>
                    <a:lnTo>
                      <a:pt x="145" y="92"/>
                    </a:lnTo>
                    <a:lnTo>
                      <a:pt x="145" y="95"/>
                    </a:lnTo>
                    <a:lnTo>
                      <a:pt x="146" y="99"/>
                    </a:lnTo>
                    <a:lnTo>
                      <a:pt x="147" y="102"/>
                    </a:lnTo>
                    <a:lnTo>
                      <a:pt x="148" y="106"/>
                    </a:lnTo>
                    <a:lnTo>
                      <a:pt x="148" y="110"/>
                    </a:lnTo>
                    <a:lnTo>
                      <a:pt x="149" y="113"/>
                    </a:lnTo>
                    <a:lnTo>
                      <a:pt x="150" y="117"/>
                    </a:lnTo>
                    <a:lnTo>
                      <a:pt x="151" y="121"/>
                    </a:lnTo>
                    <a:lnTo>
                      <a:pt x="151" y="124"/>
                    </a:lnTo>
                    <a:lnTo>
                      <a:pt x="152" y="128"/>
                    </a:lnTo>
                    <a:lnTo>
                      <a:pt x="153" y="132"/>
                    </a:lnTo>
                    <a:lnTo>
                      <a:pt x="154" y="136"/>
                    </a:lnTo>
                    <a:lnTo>
                      <a:pt x="154" y="140"/>
                    </a:lnTo>
                    <a:lnTo>
                      <a:pt x="155" y="143"/>
                    </a:lnTo>
                    <a:lnTo>
                      <a:pt x="156" y="147"/>
                    </a:lnTo>
                    <a:lnTo>
                      <a:pt x="157" y="151"/>
                    </a:lnTo>
                    <a:lnTo>
                      <a:pt x="157" y="155"/>
                    </a:lnTo>
                    <a:lnTo>
                      <a:pt x="158" y="158"/>
                    </a:lnTo>
                    <a:lnTo>
                      <a:pt x="159" y="162"/>
                    </a:lnTo>
                    <a:lnTo>
                      <a:pt x="160" y="166"/>
                    </a:lnTo>
                    <a:lnTo>
                      <a:pt x="160" y="169"/>
                    </a:lnTo>
                    <a:lnTo>
                      <a:pt x="161" y="173"/>
                    </a:lnTo>
                    <a:lnTo>
                      <a:pt x="162" y="177"/>
                    </a:lnTo>
                    <a:lnTo>
                      <a:pt x="163" y="180"/>
                    </a:lnTo>
                    <a:lnTo>
                      <a:pt x="163" y="184"/>
                    </a:lnTo>
                    <a:lnTo>
                      <a:pt x="164" y="188"/>
                    </a:lnTo>
                    <a:lnTo>
                      <a:pt x="165" y="191"/>
                    </a:lnTo>
                    <a:lnTo>
                      <a:pt x="166" y="195"/>
                    </a:lnTo>
                    <a:lnTo>
                      <a:pt x="166" y="198"/>
                    </a:lnTo>
                    <a:lnTo>
                      <a:pt x="167" y="201"/>
                    </a:lnTo>
                    <a:lnTo>
                      <a:pt x="168" y="205"/>
                    </a:lnTo>
                    <a:lnTo>
                      <a:pt x="169" y="208"/>
                    </a:lnTo>
                    <a:lnTo>
                      <a:pt x="169" y="212"/>
                    </a:lnTo>
                    <a:lnTo>
                      <a:pt x="170" y="215"/>
                    </a:lnTo>
                    <a:lnTo>
                      <a:pt x="171" y="218"/>
                    </a:lnTo>
                    <a:lnTo>
                      <a:pt x="172" y="221"/>
                    </a:lnTo>
                    <a:lnTo>
                      <a:pt x="172" y="225"/>
                    </a:lnTo>
                    <a:lnTo>
                      <a:pt x="173" y="228"/>
                    </a:lnTo>
                    <a:lnTo>
                      <a:pt x="174" y="231"/>
                    </a:lnTo>
                    <a:lnTo>
                      <a:pt x="175" y="234"/>
                    </a:lnTo>
                    <a:lnTo>
                      <a:pt x="175" y="237"/>
                    </a:lnTo>
                    <a:lnTo>
                      <a:pt x="176" y="240"/>
                    </a:lnTo>
                    <a:lnTo>
                      <a:pt x="177" y="243"/>
                    </a:lnTo>
                    <a:lnTo>
                      <a:pt x="178" y="246"/>
                    </a:lnTo>
                    <a:lnTo>
                      <a:pt x="178" y="249"/>
                    </a:lnTo>
                    <a:lnTo>
                      <a:pt x="179" y="252"/>
                    </a:lnTo>
                    <a:lnTo>
                      <a:pt x="180" y="254"/>
                    </a:lnTo>
                    <a:lnTo>
                      <a:pt x="181" y="257"/>
                    </a:lnTo>
                    <a:lnTo>
                      <a:pt x="181" y="260"/>
                    </a:lnTo>
                    <a:lnTo>
                      <a:pt x="182" y="263"/>
                    </a:lnTo>
                    <a:lnTo>
                      <a:pt x="183" y="265"/>
                    </a:lnTo>
                    <a:lnTo>
                      <a:pt x="184" y="268"/>
                    </a:lnTo>
                    <a:lnTo>
                      <a:pt x="184" y="270"/>
                    </a:lnTo>
                    <a:lnTo>
                      <a:pt x="185" y="272"/>
                    </a:lnTo>
                    <a:lnTo>
                      <a:pt x="186" y="275"/>
                    </a:lnTo>
                    <a:lnTo>
                      <a:pt x="187" y="277"/>
                    </a:lnTo>
                    <a:lnTo>
                      <a:pt x="187" y="279"/>
                    </a:lnTo>
                    <a:lnTo>
                      <a:pt x="188" y="282"/>
                    </a:lnTo>
                    <a:lnTo>
                      <a:pt x="189" y="284"/>
                    </a:lnTo>
                    <a:lnTo>
                      <a:pt x="190" y="286"/>
                    </a:lnTo>
                    <a:lnTo>
                      <a:pt x="190" y="288"/>
                    </a:lnTo>
                    <a:lnTo>
                      <a:pt x="191" y="290"/>
                    </a:lnTo>
                    <a:lnTo>
                      <a:pt x="192" y="292"/>
                    </a:lnTo>
                    <a:lnTo>
                      <a:pt x="193" y="294"/>
                    </a:lnTo>
                    <a:lnTo>
                      <a:pt x="193" y="296"/>
                    </a:lnTo>
                    <a:lnTo>
                      <a:pt x="194" y="298"/>
                    </a:lnTo>
                    <a:lnTo>
                      <a:pt x="195" y="300"/>
                    </a:lnTo>
                    <a:lnTo>
                      <a:pt x="196" y="301"/>
                    </a:lnTo>
                    <a:lnTo>
                      <a:pt x="196" y="303"/>
                    </a:lnTo>
                    <a:lnTo>
                      <a:pt x="197" y="305"/>
                    </a:lnTo>
                    <a:lnTo>
                      <a:pt x="198" y="306"/>
                    </a:lnTo>
                    <a:lnTo>
                      <a:pt x="199" y="308"/>
                    </a:lnTo>
                    <a:lnTo>
                      <a:pt x="199" y="309"/>
                    </a:lnTo>
                    <a:lnTo>
                      <a:pt x="200" y="311"/>
                    </a:lnTo>
                    <a:lnTo>
                      <a:pt x="201" y="312"/>
                    </a:lnTo>
                    <a:lnTo>
                      <a:pt x="202" y="314"/>
                    </a:lnTo>
                    <a:lnTo>
                      <a:pt x="202" y="315"/>
                    </a:lnTo>
                    <a:lnTo>
                      <a:pt x="203" y="316"/>
                    </a:lnTo>
                    <a:lnTo>
                      <a:pt x="204" y="318"/>
                    </a:lnTo>
                    <a:lnTo>
                      <a:pt x="205" y="319"/>
                    </a:lnTo>
                    <a:lnTo>
                      <a:pt x="205" y="320"/>
                    </a:lnTo>
                    <a:lnTo>
                      <a:pt x="206" y="321"/>
                    </a:lnTo>
                    <a:lnTo>
                      <a:pt x="207" y="322"/>
                    </a:lnTo>
                    <a:lnTo>
                      <a:pt x="208" y="324"/>
                    </a:lnTo>
                    <a:lnTo>
                      <a:pt x="208" y="325"/>
                    </a:lnTo>
                    <a:lnTo>
                      <a:pt x="209" y="326"/>
                    </a:lnTo>
                    <a:lnTo>
                      <a:pt x="210" y="327"/>
                    </a:lnTo>
                    <a:lnTo>
                      <a:pt x="211" y="328"/>
                    </a:lnTo>
                    <a:lnTo>
                      <a:pt x="211" y="328"/>
                    </a:lnTo>
                    <a:lnTo>
                      <a:pt x="212" y="329"/>
                    </a:lnTo>
                    <a:lnTo>
                      <a:pt x="213" y="330"/>
                    </a:lnTo>
                    <a:lnTo>
                      <a:pt x="214" y="331"/>
                    </a:lnTo>
                    <a:lnTo>
                      <a:pt x="214" y="332"/>
                    </a:lnTo>
                    <a:lnTo>
                      <a:pt x="215" y="333"/>
                    </a:lnTo>
                    <a:lnTo>
                      <a:pt x="216" y="333"/>
                    </a:lnTo>
                    <a:lnTo>
                      <a:pt x="217" y="334"/>
                    </a:lnTo>
                    <a:lnTo>
                      <a:pt x="217" y="335"/>
                    </a:lnTo>
                    <a:lnTo>
                      <a:pt x="218" y="336"/>
                    </a:lnTo>
                    <a:lnTo>
                      <a:pt x="219" y="336"/>
                    </a:lnTo>
                    <a:lnTo>
                      <a:pt x="220" y="337"/>
                    </a:lnTo>
                    <a:lnTo>
                      <a:pt x="220" y="338"/>
                    </a:lnTo>
                    <a:lnTo>
                      <a:pt x="221" y="338"/>
                    </a:lnTo>
                    <a:lnTo>
                      <a:pt x="222" y="339"/>
                    </a:lnTo>
                    <a:lnTo>
                      <a:pt x="223" y="339"/>
                    </a:lnTo>
                    <a:lnTo>
                      <a:pt x="223" y="340"/>
                    </a:lnTo>
                    <a:lnTo>
                      <a:pt x="224" y="340"/>
                    </a:lnTo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29000">
                    <a:schemeClr val="bg1"/>
                  </a:gs>
                  <a:gs pos="51000">
                    <a:srgbClr val="00B0F0"/>
                  </a:gs>
                  <a:gs pos="77000">
                    <a:schemeClr val="bg1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3508162" y="4146795"/>
                <a:ext cx="412087" cy="1933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319656" y="4590566"/>
              <a:ext cx="5614689" cy="5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5112438" y="1629511"/>
              <a:ext cx="324128" cy="369332"/>
              <a:chOff x="8597339" y="847313"/>
              <a:chExt cx="324128" cy="36933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655058" y="1053291"/>
                <a:ext cx="156754" cy="154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8597339" y="847313"/>
                <a:ext cx="3241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</a:t>
                </a:r>
                <a:endParaRPr lang="fr-FR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02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65508" y="138726"/>
            <a:ext cx="2088058" cy="992665"/>
            <a:chOff x="6588610" y="2447016"/>
            <a:chExt cx="5312919" cy="2839587"/>
          </a:xfrm>
        </p:grpSpPr>
        <p:sp>
          <p:nvSpPr>
            <p:cNvPr id="4" name="TextBox 3"/>
            <p:cNvSpPr txBox="1"/>
            <p:nvPr/>
          </p:nvSpPr>
          <p:spPr>
            <a:xfrm>
              <a:off x="7457686" y="3789896"/>
              <a:ext cx="3500368" cy="14967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2800" b="1" dirty="0" smtClean="0">
                  <a:ln/>
                  <a:latin typeface="Cambria Math" panose="02040503050406030204" pitchFamily="18" charset="0"/>
                  <a:ea typeface="Cambria Math" panose="02040503050406030204" pitchFamily="18" charset="0"/>
                </a:rPr>
                <a:t>RABBIT</a:t>
              </a:r>
              <a:endParaRPr lang="el-GR" sz="2800" b="1" i="1" dirty="0">
                <a:ln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588610" y="2447016"/>
              <a:ext cx="5312919" cy="1898981"/>
              <a:chOff x="577761" y="1652202"/>
              <a:chExt cx="5312919" cy="189898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089" t="15699" r="313" b="69656"/>
              <a:stretch/>
            </p:blipFill>
            <p:spPr>
              <a:xfrm rot="1510547">
                <a:off x="4435059" y="2175699"/>
                <a:ext cx="789657" cy="9093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9" t="47559" r="86126" b="38181"/>
              <a:stretch/>
            </p:blipFill>
            <p:spPr>
              <a:xfrm rot="1689314">
                <a:off x="5126920" y="2585062"/>
                <a:ext cx="763760" cy="91158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41" t="15827" r="13736" b="69142"/>
              <a:stretch/>
            </p:blipFill>
            <p:spPr>
              <a:xfrm>
                <a:off x="2745416" y="1803179"/>
                <a:ext cx="897862" cy="100047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23" t="282" r="71978" b="84301"/>
              <a:stretch/>
            </p:blipFill>
            <p:spPr>
              <a:xfrm rot="760254">
                <a:off x="3611276" y="1824836"/>
                <a:ext cx="903480" cy="109512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0" t="15185" r="80357" b="69399"/>
              <a:stretch/>
            </p:blipFill>
            <p:spPr>
              <a:xfrm rot="20557392">
                <a:off x="2225596" y="1652202"/>
                <a:ext cx="341945" cy="12434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852" b="84943"/>
              <a:stretch/>
            </p:blipFill>
            <p:spPr>
              <a:xfrm rot="20121636">
                <a:off x="1259776" y="1988944"/>
                <a:ext cx="968273" cy="110176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6" t="32014" r="57555" b="52955"/>
              <a:stretch/>
            </p:blipFill>
            <p:spPr>
              <a:xfrm rot="19229860">
                <a:off x="577761" y="2530523"/>
                <a:ext cx="863636" cy="1020660"/>
              </a:xfrm>
              <a:prstGeom prst="rect">
                <a:avLst/>
              </a:prstGeom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433134" y="191505"/>
            <a:ext cx="9271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Spectrally-Resolved Electron Interferometry</a:t>
            </a:r>
            <a:endParaRPr lang="el-GR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737" t="23324" r="49739" b="8851"/>
          <a:stretch/>
        </p:blipFill>
        <p:spPr>
          <a:xfrm>
            <a:off x="333632" y="1396314"/>
            <a:ext cx="5794213" cy="5168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14328" t="34910" r="40112" b="48612"/>
          <a:stretch/>
        </p:blipFill>
        <p:spPr>
          <a:xfrm>
            <a:off x="1746913" y="2292824"/>
            <a:ext cx="5554640" cy="12555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66269" t="20940" r="8769" b="30522"/>
          <a:stretch/>
        </p:blipFill>
        <p:spPr>
          <a:xfrm>
            <a:off x="8079474" y="1214651"/>
            <a:ext cx="3043451" cy="3698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/>
          <a:srcRect l="21941" t="72881" r="5970" b="19955"/>
          <a:stretch/>
        </p:blipFill>
        <p:spPr>
          <a:xfrm>
            <a:off x="2674960" y="5172501"/>
            <a:ext cx="8789159" cy="54591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451521" y="4803169"/>
            <a:ext cx="1719775" cy="915244"/>
            <a:chOff x="7451521" y="4803169"/>
            <a:chExt cx="1719775" cy="915244"/>
          </a:xfrm>
        </p:grpSpPr>
        <p:sp>
          <p:nvSpPr>
            <p:cNvPr id="18" name="Oval 17"/>
            <p:cNvSpPr/>
            <p:nvPr/>
          </p:nvSpPr>
          <p:spPr>
            <a:xfrm>
              <a:off x="8617527" y="5172501"/>
              <a:ext cx="553769" cy="545912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1521" y="4803169"/>
              <a:ext cx="160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SB </a:t>
              </a:r>
              <a:r>
                <a:rPr lang="fr-FR" b="1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oscill</a:t>
              </a:r>
              <a:r>
                <a: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r>
                <a:rPr lang="fr-FR" b="1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tions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178294" y="5172501"/>
            <a:ext cx="1784015" cy="934584"/>
            <a:chOff x="10178294" y="5172501"/>
            <a:chExt cx="1784015" cy="934584"/>
          </a:xfrm>
        </p:grpSpPr>
        <p:sp>
          <p:nvSpPr>
            <p:cNvPr id="20" name="Oval 19"/>
            <p:cNvSpPr/>
            <p:nvPr/>
          </p:nvSpPr>
          <p:spPr>
            <a:xfrm>
              <a:off x="10383051" y="5172501"/>
              <a:ext cx="945563" cy="5459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78294" y="5737753"/>
              <a:ext cx="1784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Scattering</a:t>
              </a:r>
              <a:r>
                <a:rPr lang="fr-FR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phase</a:t>
              </a:r>
              <a:endPara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617527" y="5197483"/>
            <a:ext cx="1589541" cy="897050"/>
            <a:chOff x="8617527" y="5197483"/>
            <a:chExt cx="1589541" cy="897050"/>
          </a:xfrm>
        </p:grpSpPr>
        <p:sp>
          <p:nvSpPr>
            <p:cNvPr id="19" name="Oval 18"/>
            <p:cNvSpPr/>
            <p:nvPr/>
          </p:nvSpPr>
          <p:spPr>
            <a:xfrm>
              <a:off x="9324314" y="5197483"/>
              <a:ext cx="882754" cy="5459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617527" y="5725201"/>
                  <a:ext cx="15422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sub>
                        </m:sSub>
                        <m:r>
                          <a:rPr lang="el-G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l-GR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𝚮</m:t>
                            </m:r>
                            <m:r>
                              <a:rPr lang="el-GR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7527" y="5725201"/>
                  <a:ext cx="154228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04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2192000" cy="1014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616950" y="6356350"/>
            <a:ext cx="274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fr-FR" altLang="fr-FR" sz="1100">
                <a:solidFill>
                  <a:srgbClr val="8B8B8B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625600" y="314325"/>
            <a:ext cx="88630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grpSp>
        <p:nvGrpSpPr>
          <p:cNvPr id="40966" name="Group 5"/>
          <p:cNvGrpSpPr>
            <a:grpSpLocks/>
          </p:cNvGrpSpPr>
          <p:nvPr/>
        </p:nvGrpSpPr>
        <p:grpSpPr bwMode="auto">
          <a:xfrm>
            <a:off x="769938" y="1146175"/>
            <a:ext cx="7724775" cy="4271963"/>
            <a:chOff x="485" y="722"/>
            <a:chExt cx="4866" cy="2691"/>
          </a:xfrm>
        </p:grpSpPr>
        <p:pic>
          <p:nvPicPr>
            <p:cNvPr id="4097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65" b="54625"/>
            <a:stretch>
              <a:fillRect/>
            </a:stretch>
          </p:blipFill>
          <p:spPr bwMode="auto">
            <a:xfrm>
              <a:off x="485" y="913"/>
              <a:ext cx="4712" cy="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0565" b="5462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72" name="Rectangle 7"/>
            <p:cNvSpPr>
              <a:spLocks noChangeArrowheads="1"/>
            </p:cNvSpPr>
            <p:nvPr/>
          </p:nvSpPr>
          <p:spPr bwMode="auto">
            <a:xfrm>
              <a:off x="2916" y="1104"/>
              <a:ext cx="2312" cy="2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  <p:sp>
          <p:nvSpPr>
            <p:cNvPr id="40973" name="Rectangle 8"/>
            <p:cNvSpPr>
              <a:spLocks noChangeArrowheads="1"/>
            </p:cNvSpPr>
            <p:nvPr/>
          </p:nvSpPr>
          <p:spPr bwMode="auto">
            <a:xfrm>
              <a:off x="4101" y="722"/>
              <a:ext cx="1250" cy="10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altLang="fr-FR"/>
            </a:p>
          </p:txBody>
        </p:sp>
      </p:grp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360363" y="6176963"/>
            <a:ext cx="2555875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Gruson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fr-FR" altLang="fr-FR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al.,</a:t>
            </a:r>
            <a:r>
              <a:rPr lang="fr-FR" alt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Science,2016</a:t>
            </a:r>
            <a:endParaRPr lang="fr-FR" alt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1100">
                <a:solidFill>
                  <a:srgbClr val="8B8B8B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Colloque UVX 2016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t="-319" r="62747" b="59462"/>
          <a:stretch/>
        </p:blipFill>
        <p:spPr bwMode="auto">
          <a:xfrm>
            <a:off x="7043737" y="1788319"/>
            <a:ext cx="295976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62" t="-319" r="-3662" b="594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47700" y="1223963"/>
            <a:ext cx="5040313" cy="4037012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475038"/>
            <a:ext cx="4105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15900" y="3600450"/>
            <a:ext cx="8016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fr-FR" altLang="fr-FR">
                <a:solidFill>
                  <a:srgbClr val="000000"/>
                </a:solidFill>
              </a:rPr>
              <a:t>SB</a:t>
            </a:r>
            <a:r>
              <a:rPr lang="fr-FR" altLang="fr-FR" baseline="-33000">
                <a:solidFill>
                  <a:srgbClr val="000000"/>
                </a:solidFill>
              </a:rPr>
              <a:t>62</a:t>
            </a:r>
          </a:p>
        </p:txBody>
      </p:sp>
      <p:sp>
        <p:nvSpPr>
          <p:cNvPr id="24" name="Flèche droite 1"/>
          <p:cNvSpPr/>
          <p:nvPr/>
        </p:nvSpPr>
        <p:spPr bwMode="auto">
          <a:xfrm>
            <a:off x="5070475" y="3242469"/>
            <a:ext cx="1973262" cy="110609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FFT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865508" y="138726"/>
            <a:ext cx="2088058" cy="992665"/>
            <a:chOff x="6588610" y="2447016"/>
            <a:chExt cx="5312919" cy="2839587"/>
          </a:xfrm>
        </p:grpSpPr>
        <p:sp>
          <p:nvSpPr>
            <p:cNvPr id="26" name="TextBox 25"/>
            <p:cNvSpPr txBox="1"/>
            <p:nvPr/>
          </p:nvSpPr>
          <p:spPr>
            <a:xfrm>
              <a:off x="7457686" y="3789896"/>
              <a:ext cx="3500368" cy="14967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2800" b="1" dirty="0" smtClean="0">
                  <a:ln/>
                  <a:latin typeface="Cambria Math" panose="02040503050406030204" pitchFamily="18" charset="0"/>
                  <a:ea typeface="Cambria Math" panose="02040503050406030204" pitchFamily="18" charset="0"/>
                </a:rPr>
                <a:t>RABBIT</a:t>
              </a:r>
              <a:endParaRPr lang="el-GR" sz="2800" b="1" i="1" dirty="0">
                <a:ln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588610" y="2447016"/>
              <a:ext cx="5312919" cy="1898981"/>
              <a:chOff x="577761" y="1652202"/>
              <a:chExt cx="5312919" cy="189898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089" t="15699" r="313" b="69656"/>
              <a:stretch/>
            </p:blipFill>
            <p:spPr>
              <a:xfrm rot="1510547">
                <a:off x="4435059" y="2175699"/>
                <a:ext cx="789657" cy="9093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9" t="47559" r="86126" b="38181"/>
              <a:stretch/>
            </p:blipFill>
            <p:spPr>
              <a:xfrm rot="1689314">
                <a:off x="5126920" y="2585062"/>
                <a:ext cx="763760" cy="91158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41" t="15827" r="13736" b="69142"/>
              <a:stretch/>
            </p:blipFill>
            <p:spPr>
              <a:xfrm>
                <a:off x="2745416" y="1803179"/>
                <a:ext cx="897862" cy="100047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23" t="282" r="71978" b="84301"/>
              <a:stretch/>
            </p:blipFill>
            <p:spPr>
              <a:xfrm rot="760254">
                <a:off x="3611276" y="1824836"/>
                <a:ext cx="903480" cy="109512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10" t="15185" r="80357" b="69399"/>
              <a:stretch/>
            </p:blipFill>
            <p:spPr>
              <a:xfrm rot="20557392">
                <a:off x="2225596" y="1652202"/>
                <a:ext cx="341945" cy="124342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852" b="84943"/>
              <a:stretch/>
            </p:blipFill>
            <p:spPr>
              <a:xfrm rot="20121636">
                <a:off x="1259776" y="1988944"/>
                <a:ext cx="968273" cy="110176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46" t="32014" r="57555" b="52955"/>
              <a:stretch/>
            </p:blipFill>
            <p:spPr>
              <a:xfrm rot="19229860">
                <a:off x="577761" y="2530523"/>
                <a:ext cx="863636" cy="1020660"/>
              </a:xfrm>
              <a:prstGeom prst="rect">
                <a:avLst/>
              </a:pr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433134" y="191505"/>
            <a:ext cx="9271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Spectrally-Resolved Electron Interferometry</a:t>
            </a:r>
            <a:endParaRPr lang="el-GR" sz="4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207068" y="1788781"/>
            <a:ext cx="1573034" cy="569774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75336" rIns="99000" bIns="54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fr-FR" altLang="fr-FR" sz="2400" dirty="0" smtClean="0">
                <a:solidFill>
                  <a:srgbClr val="000000"/>
                </a:solidFill>
              </a:rPr>
              <a:t>He 2s2p</a:t>
            </a:r>
            <a:endParaRPr lang="fr-FR" alt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3"/>
              <p:cNvSpPr txBox="1"/>
              <p:nvPr/>
            </p:nvSpPr>
            <p:spPr>
              <a:xfrm rot="16200000">
                <a:off x="1883622" y="3721295"/>
                <a:ext cx="1133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fr-FR" sz="1400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sz="1400" i="1">
                          <a:latin typeface="Cambria Math"/>
                          <a:ea typeface="Cambria Math"/>
                        </a:rPr>
                        <m:t>|²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3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83622" y="3721295"/>
                <a:ext cx="1133348" cy="307777"/>
              </a:xfrm>
              <a:prstGeom prst="rect">
                <a:avLst/>
              </a:prstGeom>
              <a:blipFill rotWithShape="0">
                <a:blip r:embed="rId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87" y="3042766"/>
            <a:ext cx="1888945" cy="16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74" y="-168395"/>
            <a:ext cx="10515600" cy="1325563"/>
          </a:xfrm>
        </p:spPr>
        <p:txBody>
          <a:bodyPr/>
          <a:lstStyle/>
          <a:p>
            <a:r>
              <a:rPr lang="en-US" dirty="0" smtClean="0"/>
              <a:t>Access to the ionization dynamics </a:t>
            </a:r>
            <a:endParaRPr lang="el-GR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739261" y="6413757"/>
            <a:ext cx="2555875" cy="3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Gruson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., </a:t>
            </a:r>
            <a:r>
              <a:rPr lang="fr-FR" alt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Science,2016</a:t>
            </a:r>
            <a:endParaRPr lang="fr-FR" alt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2" y="2896288"/>
            <a:ext cx="4415913" cy="309113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1835" y="2623120"/>
            <a:ext cx="1677171" cy="2375683"/>
            <a:chOff x="1853017" y="1581714"/>
            <a:chExt cx="2952328" cy="382831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" t="6693" r="5965" b="56971"/>
            <a:stretch/>
          </p:blipFill>
          <p:spPr bwMode="auto">
            <a:xfrm>
              <a:off x="2063552" y="2060848"/>
              <a:ext cx="2266696" cy="14596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ex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4" t="53921" r="5965" b="9480"/>
            <a:stretch/>
          </p:blipFill>
          <p:spPr bwMode="auto">
            <a:xfrm>
              <a:off x="2063552" y="3599366"/>
              <a:ext cx="2266696" cy="14721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extLst/>
          </p:spPr>
        </p:pic>
        <p:sp>
          <p:nvSpPr>
            <p:cNvPr id="30" name="ZoneTexte 5"/>
            <p:cNvSpPr txBox="1"/>
            <p:nvPr/>
          </p:nvSpPr>
          <p:spPr>
            <a:xfrm>
              <a:off x="1853017" y="5071476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Photon </a:t>
              </a:r>
              <a:r>
                <a:rPr lang="fr-FR" sz="1600" dirty="0" err="1"/>
                <a:t>Energy</a:t>
              </a:r>
              <a:endParaRPr lang="fr-FR" sz="1600" dirty="0"/>
            </a:p>
          </p:txBody>
        </p:sp>
        <p:sp>
          <p:nvSpPr>
            <p:cNvPr id="31" name="ZoneTexte 6"/>
            <p:cNvSpPr txBox="1"/>
            <p:nvPr/>
          </p:nvSpPr>
          <p:spPr>
            <a:xfrm>
              <a:off x="1938180" y="3551257"/>
              <a:ext cx="1628049" cy="54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Phase</a:t>
              </a:r>
            </a:p>
          </p:txBody>
        </p:sp>
        <p:sp>
          <p:nvSpPr>
            <p:cNvPr id="32" name="ZoneTexte 12"/>
            <p:cNvSpPr txBox="1"/>
            <p:nvPr/>
          </p:nvSpPr>
          <p:spPr>
            <a:xfrm>
              <a:off x="2006403" y="1581714"/>
              <a:ext cx="1986051" cy="54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Amplitude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78488" y="3192430"/>
            <a:ext cx="1287095" cy="945325"/>
            <a:chOff x="3198974" y="934462"/>
            <a:chExt cx="3574472" cy="2841628"/>
          </a:xfrm>
        </p:grpSpPr>
        <p:sp>
          <p:nvSpPr>
            <p:cNvPr id="36" name="Flèche droite 2"/>
            <p:cNvSpPr/>
            <p:nvPr/>
          </p:nvSpPr>
          <p:spPr>
            <a:xfrm>
              <a:off x="4043898" y="2399787"/>
              <a:ext cx="1921441" cy="137630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17"/>
            <p:cNvSpPr txBox="1"/>
            <p:nvPr/>
          </p:nvSpPr>
          <p:spPr>
            <a:xfrm>
              <a:off x="3198974" y="934462"/>
              <a:ext cx="3574472" cy="175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Fourier </a:t>
              </a:r>
              <a:r>
                <a:rPr lang="fr-FR" sz="1600" dirty="0" err="1"/>
                <a:t>Transform</a:t>
              </a:r>
              <a:endParaRPr lang="fr-FR" sz="1600" dirty="0"/>
            </a:p>
          </p:txBody>
        </p:sp>
      </p:grpSp>
      <p:cxnSp>
        <p:nvCxnSpPr>
          <p:cNvPr id="39" name="Connecteur en angle 11"/>
          <p:cNvCxnSpPr/>
          <p:nvPr/>
        </p:nvCxnSpPr>
        <p:spPr>
          <a:xfrm rot="10800000">
            <a:off x="2824020" y="3118364"/>
            <a:ext cx="1715001" cy="14749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27"/>
          <p:cNvCxnSpPr/>
          <p:nvPr/>
        </p:nvCxnSpPr>
        <p:spPr>
          <a:xfrm flipV="1">
            <a:off x="2692583" y="3101941"/>
            <a:ext cx="1015817" cy="131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30"/>
              <p:cNvSpPr txBox="1"/>
              <p:nvPr/>
            </p:nvSpPr>
            <p:spPr>
              <a:xfrm>
                <a:off x="2423056" y="2559093"/>
                <a:ext cx="2115964" cy="504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| </m:t>
                      </m:r>
                      <m:r>
                        <a:rPr lang="fr-FR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𝑇𝐹</m:t>
                      </m:r>
                      <m:r>
                        <a:rPr lang="fr-FR" sz="1200" i="1" baseline="30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−1</m:t>
                      </m:r>
                      <m:r>
                        <a:rPr lang="fr-FR" sz="1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{</m:t>
                      </m:r>
                      <m:nary>
                        <m:naryPr>
                          <m:ctrlP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fr-FR" sz="1200" i="1" baseline="-250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p>
                        <m:e>
                          <m: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a:rPr lang="fr-FR" sz="1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} |²</m:t>
                          </m:r>
                        </m:e>
                      </m:nary>
                    </m:oMath>
                  </m:oMathPara>
                </a14:m>
                <a:endParaRPr lang="fr-FR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056" y="2559093"/>
                <a:ext cx="2115964" cy="504177"/>
              </a:xfrm>
              <a:prstGeom prst="rect">
                <a:avLst/>
              </a:prstGeom>
              <a:blipFill rotWithShape="0">
                <a:blip r:embed="rId8"/>
                <a:stretch>
                  <a:fillRect l="-287" t="-143373" b="-213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13311"/>
              <p:cNvSpPr txBox="1"/>
              <p:nvPr/>
            </p:nvSpPr>
            <p:spPr>
              <a:xfrm>
                <a:off x="3506902" y="4688162"/>
                <a:ext cx="4029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fr-FR" i="1" baseline="-25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fr-FR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ZoneTexte 13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02" y="4688162"/>
                <a:ext cx="402995" cy="362984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/>
          <a:srcRect l="7593" t="20206" r="41779" b="50441"/>
          <a:stretch/>
        </p:blipFill>
        <p:spPr>
          <a:xfrm>
            <a:off x="5345373" y="886354"/>
            <a:ext cx="5363358" cy="1943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72456" t="33519" r="7594" b="28627"/>
          <a:stretch/>
        </p:blipFill>
        <p:spPr>
          <a:xfrm>
            <a:off x="9434855" y="3115088"/>
            <a:ext cx="2307645" cy="27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45127" y="5506"/>
            <a:ext cx="10515600" cy="1325562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Accessing the scattering phase </a:t>
            </a:r>
            <a:endParaRPr lang="fr-FR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1" y="1701662"/>
            <a:ext cx="1533095" cy="102080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20747" y="1914156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Vincent </a:t>
            </a:r>
            <a:r>
              <a:rPr lang="fr-FR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Gruson</a:t>
            </a:r>
            <a:endParaRPr lang="fr-FR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F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Lou B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arreau</a:t>
            </a:r>
            <a:endParaRPr lang="fr-F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20747" y="1633761"/>
            <a:ext cx="2933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PLFA @ CEA-</a:t>
            </a:r>
            <a:r>
              <a:rPr lang="en-US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Saclay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,2015</a:t>
            </a:r>
            <a:endParaRPr lang="fr-F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3642" y="5377195"/>
            <a:ext cx="2309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Margherita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Turconi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Lou B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arreau</a:t>
            </a:r>
            <a:endParaRPr lang="fr-F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fr-F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fr-F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642" y="4950455"/>
            <a:ext cx="6111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LaserLAB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campaign  @ Lund University, </a:t>
            </a:r>
            <a:r>
              <a:rPr lang="en-US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Feb+Apr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2016</a:t>
            </a:r>
            <a:endParaRPr lang="fr-F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851" y="3002860"/>
            <a:ext cx="4148919" cy="1692686"/>
            <a:chOff x="852266" y="3192028"/>
            <a:chExt cx="4148919" cy="169268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86" t="37811" r="31741" b="37507"/>
            <a:stretch/>
          </p:blipFill>
          <p:spPr>
            <a:xfrm>
              <a:off x="852266" y="3192028"/>
              <a:ext cx="4148919" cy="169268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531596" y="3306787"/>
              <a:ext cx="150126" cy="3326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58155" y="3306787"/>
              <a:ext cx="150126" cy="3326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461147" y="3599337"/>
              <a:ext cx="260978" cy="3163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678136" y="1938433"/>
            <a:ext cx="509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Reconstruction resonant EWP dynamics</a:t>
            </a:r>
            <a:b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for 2s2p Helium [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Gruson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et al.,Science,2016]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78136" y="3738346"/>
            <a:ext cx="4587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Higher electron spectrometer resolution</a:t>
            </a:r>
            <a:endParaRPr lang="el-GR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(</a:t>
            </a:r>
            <a:r>
              <a:rPr lang="fr-FR" altLang="fr-FR" sz="2000" dirty="0" err="1">
                <a:solidFill>
                  <a:srgbClr val="000000"/>
                </a:solidFill>
                <a:latin typeface="Cambria Math" panose="02040503050406030204" pitchFamily="18" charset="0"/>
              </a:rPr>
              <a:t>sub</a:t>
            </a:r>
            <a:r>
              <a:rPr lang="fr-FR" alt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100 </a:t>
            </a:r>
            <a:r>
              <a:rPr lang="fr-FR" altLang="fr-FR" sz="2000" dirty="0" err="1">
                <a:solidFill>
                  <a:srgbClr val="000000"/>
                </a:solidFill>
                <a:latin typeface="Cambria Math" panose="02040503050406030204" pitchFamily="18" charset="0"/>
              </a:rPr>
              <a:t>meV</a:t>
            </a:r>
            <a:r>
              <a:rPr lang="fr-FR" alt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)</a:t>
            </a:r>
          </a:p>
          <a:p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76868" y="2209278"/>
            <a:ext cx="1056016" cy="239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Right Arrow 51"/>
          <p:cNvSpPr/>
          <p:nvPr/>
        </p:nvSpPr>
        <p:spPr>
          <a:xfrm>
            <a:off x="5376868" y="4126306"/>
            <a:ext cx="1056016" cy="239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98928" y="6029054"/>
            <a:ext cx="46085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M.Isinger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, A. Harth , D. </a:t>
            </a: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Kroon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, D. </a:t>
            </a: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Busto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, S. </a:t>
            </a: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Plogmaker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, et  A. L’</a:t>
            </a:r>
            <a:r>
              <a:rPr lang="fr-FR" alt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Huillier</a:t>
            </a:r>
            <a:endParaRPr lang="fr-FR" alt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8136" y="4366047"/>
            <a:ext cx="388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Investigation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other resonances: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Helium</a:t>
            </a:r>
            <a:endParaRPr lang="el-GR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113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 animBg="1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9534-955F-4387-BCA8-45B42806805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839" y="1325564"/>
            <a:ext cx="5493423" cy="4958586"/>
            <a:chOff x="261834" y="1325563"/>
            <a:chExt cx="5493422" cy="49585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4" t="7710" r="39623" b="6907"/>
            <a:stretch/>
          </p:blipFill>
          <p:spPr>
            <a:xfrm>
              <a:off x="631166" y="1325563"/>
              <a:ext cx="5124090" cy="45892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-434863" y="3140015"/>
              <a:ext cx="1762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Del</a:t>
              </a:r>
              <a:r>
                <a:rPr lang="en-US" dirty="0"/>
                <a:t>ay XUV-IR [fs]</a:t>
              </a:r>
              <a:endParaRPr lang="el-G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2263" y="5914815"/>
              <a:ext cx="2001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Photon energy [eV]</a:t>
              </a:r>
              <a:endParaRPr lang="el-GR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1095" y="105747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H39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732" y="106243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SB38</a:t>
            </a:r>
            <a:endParaRPr lang="el-GR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5171" y="-179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Scattering phase of </a:t>
            </a:r>
            <a:r>
              <a:rPr lang="en-US" b="1" dirty="0" smtClean="0"/>
              <a:t>He</a:t>
            </a:r>
            <a:r>
              <a:rPr lang="en-US" dirty="0" smtClean="0"/>
              <a:t> </a:t>
            </a:r>
            <a:r>
              <a:rPr lang="en-US" b="1" dirty="0" smtClean="0"/>
              <a:t>2s2p</a:t>
            </a:r>
            <a:r>
              <a:rPr lang="en-US" dirty="0" smtClean="0"/>
              <a:t> </a:t>
            </a:r>
            <a:r>
              <a:rPr lang="en-US" dirty="0" err="1" smtClean="0"/>
              <a:t>Fano</a:t>
            </a:r>
            <a:r>
              <a:rPr lang="en-US" dirty="0" smtClean="0"/>
              <a:t> resonance</a:t>
            </a:r>
            <a:endParaRPr lang="fr-FR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826412"/>
            <a:ext cx="12192000" cy="5895067"/>
            <a:chOff x="162205" y="906651"/>
            <a:chExt cx="12192000" cy="5729293"/>
          </a:xfrm>
        </p:grpSpPr>
        <p:sp>
          <p:nvSpPr>
            <p:cNvPr id="17" name="Rectangle 16"/>
            <p:cNvSpPr/>
            <p:nvPr/>
          </p:nvSpPr>
          <p:spPr>
            <a:xfrm>
              <a:off x="162205" y="1047144"/>
              <a:ext cx="12192000" cy="523700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lk</a:t>
              </a:r>
              <a:endParaRPr lang="fr-F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53048" y="906651"/>
              <a:ext cx="1054817" cy="5729293"/>
              <a:chOff x="627762" y="1242142"/>
              <a:chExt cx="1054817" cy="572929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27762" y="1242142"/>
                <a:ext cx="1054817" cy="5729293"/>
                <a:chOff x="806280" y="662781"/>
                <a:chExt cx="1054817" cy="5729293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7252" r="82763" b="27451"/>
                <a:stretch/>
              </p:blipFill>
              <p:spPr>
                <a:xfrm>
                  <a:off x="806280" y="662781"/>
                  <a:ext cx="997441" cy="5417652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806280" y="662781"/>
                  <a:ext cx="1054817" cy="5729293"/>
                </a:xfrm>
                <a:prstGeom prst="rect">
                  <a:avLst/>
                </a:prstGeom>
                <a:noFill/>
                <a:ln w="539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845161" y="1397944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SB38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2368990" y="3179509"/>
                <a:ext cx="3486417" cy="10265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Fourier Transform</a:t>
                </a:r>
                <a:b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extraction of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l-GR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</a:t>
                </a:r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ak</a:t>
                </a:r>
                <a:endParaRPr lang="el-GR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90" y="3179509"/>
                <a:ext cx="3486417" cy="1026538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033471" y="1393243"/>
            <a:ext cx="5214205" cy="2793770"/>
            <a:chOff x="6769615" y="1326238"/>
            <a:chExt cx="3991624" cy="1770530"/>
          </a:xfrm>
        </p:grpSpPr>
        <p:pic>
          <p:nvPicPr>
            <p:cNvPr id="22" name="Picture 2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2" t="6807" r="30399" b="47160"/>
            <a:stretch/>
          </p:blipFill>
          <p:spPr bwMode="auto">
            <a:xfrm>
              <a:off x="7363968" y="1326561"/>
              <a:ext cx="3255264" cy="17702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9" t="6807" r="85122" b="48615"/>
            <a:stretch/>
          </p:blipFill>
          <p:spPr bwMode="auto">
            <a:xfrm>
              <a:off x="6769615" y="1326240"/>
              <a:ext cx="606544" cy="17120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36" t="6807" r="9424" b="47580"/>
            <a:stretch/>
          </p:blipFill>
          <p:spPr bwMode="auto">
            <a:xfrm>
              <a:off x="10599965" y="1326238"/>
              <a:ext cx="161274" cy="17534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6083557" y="3989748"/>
            <a:ext cx="5409581" cy="2590454"/>
            <a:chOff x="6875499" y="3532685"/>
            <a:chExt cx="4466308" cy="2418164"/>
          </a:xfrm>
        </p:grpSpPr>
        <p:pic>
          <p:nvPicPr>
            <p:cNvPr id="26" name="Picture 2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t="53188" r="85987" b="2537"/>
            <a:stretch/>
          </p:blipFill>
          <p:spPr bwMode="auto">
            <a:xfrm>
              <a:off x="6875499" y="3532685"/>
              <a:ext cx="621791" cy="24176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9" t="53188" r="7539" b="2537"/>
            <a:stretch/>
          </p:blipFill>
          <p:spPr bwMode="auto">
            <a:xfrm>
              <a:off x="10924032" y="3532685"/>
              <a:ext cx="417775" cy="24176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6" t="53188" r="33470" b="2537"/>
            <a:stretch/>
          </p:blipFill>
          <p:spPr bwMode="auto">
            <a:xfrm>
              <a:off x="7484853" y="3534227"/>
              <a:ext cx="3439179" cy="24166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255125" y="4840752"/>
            <a:ext cx="3840009" cy="1054218"/>
            <a:chOff x="2467291" y="3956716"/>
            <a:chExt cx="3550523" cy="1054218"/>
          </a:xfrm>
        </p:grpSpPr>
        <p:grpSp>
          <p:nvGrpSpPr>
            <p:cNvPr id="14" name="Group 13"/>
            <p:cNvGrpSpPr/>
            <p:nvPr/>
          </p:nvGrpSpPr>
          <p:grpSpPr>
            <a:xfrm>
              <a:off x="2492978" y="3956716"/>
              <a:ext cx="3524836" cy="1054218"/>
              <a:chOff x="2483000" y="3916113"/>
              <a:chExt cx="3524836" cy="105421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483000" y="3916113"/>
                <a:ext cx="3462066" cy="8811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483000" y="3954668"/>
                <a:ext cx="35248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Reproduci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bility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PLFA data</a:t>
                </a:r>
              </a:p>
              <a:p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467291" y="4346540"/>
              <a:ext cx="3493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Better resolved phase jump</a:t>
              </a:r>
              <a:endParaRPr lang="el-GR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52371" y="2648542"/>
            <a:ext cx="657552" cy="377707"/>
            <a:chOff x="7379922" y="2648542"/>
            <a:chExt cx="657552" cy="377707"/>
          </a:xfrm>
        </p:grpSpPr>
        <p:sp>
          <p:nvSpPr>
            <p:cNvPr id="24" name="TextBox 23"/>
            <p:cNvSpPr txBox="1"/>
            <p:nvPr/>
          </p:nvSpPr>
          <p:spPr>
            <a:xfrm>
              <a:off x="7379922" y="2656917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SB38</a:t>
              </a:r>
              <a:endParaRPr lang="el-GR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79922" y="2648542"/>
              <a:ext cx="612941" cy="377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18771" y="4327506"/>
            <a:ext cx="657552" cy="377707"/>
            <a:chOff x="7379922" y="2648542"/>
            <a:chExt cx="657552" cy="377707"/>
          </a:xfrm>
        </p:grpSpPr>
        <p:sp>
          <p:nvSpPr>
            <p:cNvPr id="37" name="TextBox 36"/>
            <p:cNvSpPr txBox="1"/>
            <p:nvPr/>
          </p:nvSpPr>
          <p:spPr>
            <a:xfrm>
              <a:off x="7379922" y="2656917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SB38</a:t>
              </a:r>
              <a:endParaRPr lang="el-GR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79922" y="2648542"/>
              <a:ext cx="612941" cy="377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TextBox 40"/>
          <p:cNvSpPr txBox="1"/>
          <p:nvPr/>
        </p:nvSpPr>
        <p:spPr>
          <a:xfrm rot="16200000">
            <a:off x="-535774" y="3485055"/>
            <a:ext cx="1659762" cy="337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Del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ay XUV-IR [fs]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986" y="6369431"/>
            <a:ext cx="1906369" cy="32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Photon energy [eV]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|18.6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707</Words>
  <Application>Microsoft Office PowerPoint</Application>
  <PresentationFormat>Widescreen</PresentationFormat>
  <Paragraphs>240</Paragraphs>
  <Slides>16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Cambria Math</vt:lpstr>
      <vt:lpstr>Mangal</vt:lpstr>
      <vt:lpstr>Segoe UI</vt:lpstr>
      <vt:lpstr>Symbol</vt:lpstr>
      <vt:lpstr>Times New Roman</vt:lpstr>
      <vt:lpstr>Wingdings</vt:lpstr>
      <vt:lpstr>Wingdings 2</vt:lpstr>
      <vt:lpstr>Office Theme</vt:lpstr>
      <vt:lpstr>Equation</vt:lpstr>
      <vt:lpstr>Attosecond spectroscopy : Accessing ionization dynamics through a Fano resonance</vt:lpstr>
      <vt:lpstr>Autoionization in Helium</vt:lpstr>
      <vt:lpstr>Fano resonance: cross section and scattering phase </vt:lpstr>
      <vt:lpstr>PowerPoint Presentation</vt:lpstr>
      <vt:lpstr>PowerPoint Presentation</vt:lpstr>
      <vt:lpstr>PowerPoint Presentation</vt:lpstr>
      <vt:lpstr>Access to the ionization dynamics </vt:lpstr>
      <vt:lpstr>Accessing the scattering phase </vt:lpstr>
      <vt:lpstr>Scattering phase of He 2s2p Fano resonance</vt:lpstr>
      <vt:lpstr>PowerPoint Presentation</vt:lpstr>
      <vt:lpstr>PowerPoint Presentation</vt:lpstr>
      <vt:lpstr>PowerPoint Presentation</vt:lpstr>
      <vt:lpstr>Scattering phase of Ar 3s13p64p </vt:lpstr>
      <vt:lpstr>Scattering phase of Ar 3s13p64p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Unis Group</dc:creator>
  <cp:lastModifiedBy>ALEXANDRIDI Christina</cp:lastModifiedBy>
  <cp:revision>98</cp:revision>
  <dcterms:created xsi:type="dcterms:W3CDTF">2016-11-29T22:52:15Z</dcterms:created>
  <dcterms:modified xsi:type="dcterms:W3CDTF">2016-12-08T14:47:51Z</dcterms:modified>
</cp:coreProperties>
</file>